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82" r:id="rId3"/>
    <p:sldId id="257" r:id="rId4"/>
    <p:sldId id="283" r:id="rId5"/>
    <p:sldId id="281" r:id="rId6"/>
    <p:sldId id="269" r:id="rId7"/>
    <p:sldId id="279" r:id="rId8"/>
    <p:sldId id="271" r:id="rId9"/>
    <p:sldId id="272" r:id="rId10"/>
    <p:sldId id="261" r:id="rId11"/>
    <p:sldId id="276" r:id="rId12"/>
    <p:sldId id="260" r:id="rId13"/>
    <p:sldId id="278" r:id="rId14"/>
    <p:sldId id="266" r:id="rId15"/>
    <p:sldId id="259" r:id="rId16"/>
    <p:sldId id="268" r:id="rId17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3250" autoAdjust="0"/>
  </p:normalViewPr>
  <p:slideViewPr>
    <p:cSldViewPr>
      <p:cViewPr varScale="1">
        <p:scale>
          <a:sx n="77" d="100"/>
          <a:sy n="77" d="100"/>
        </p:scale>
        <p:origin x="1632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AD4C5-B47C-4478-B97F-94A3EDA7CCF9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45C10B-3C81-4B57-9704-2C49C098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83745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C35DB-B255-4A77-A7D3-EC520D6E839C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B6BFC-AE17-4B23-813E-2D4B92F0C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24059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Gemma- welcome and intro</a:t>
            </a:r>
            <a:r>
              <a:rPr lang="en-GB" baseline="0" dirty="0"/>
              <a:t> SMT. Little bit about the school (3 form entry, Nursery- year 6 mainstream school)  Happy, nurturing, high achieving school.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021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Meet our team- open door. Friendly and approachable. You’ll see us on the gate everyday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210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Gemma- what these mean and why we have them as our core</a:t>
            </a:r>
            <a:r>
              <a:rPr lang="en-GB" baseline="0" dirty="0"/>
              <a:t> values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750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5435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Gemma- to give a short overview of each priority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326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Jodie- talk a lot about 30 hours.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We offer a fixed morning Nursery session 5 days a week, which is your child’s entitlement to 15 hours of free childcare.  If you are a working parent, you may be entitled to additional free provision with the 30 hour funding.- this means your child can stay for an afternoon session too </a:t>
            </a:r>
            <a:r>
              <a:rPr lang="en-GB" b="1" baseline="0" dirty="0"/>
              <a:t>see next slide</a:t>
            </a:r>
            <a:r>
              <a:rPr lang="en-GB" baseline="0" dirty="0"/>
              <a:t>. If you don’t qualify, you may still pay for your child to attend this additional 3 hour a day session. Lunchtime care is not included within the 30 hour funding but is available to all parents at a small charge- this includes a hot meal and full supervision by our dedicated team. Currently, we provide full time care in Nursery D based in our KS1 building and NP is our part time offer which is 3 full days and 2 mornings and based in our Darby’s building. Both Nursery settings have a qualified teacher in post and your child will also have a TLSA key worker. Both Nursery’s offer the same learning opportunities and experiences. We are particularly delighted with our new play area at NP which you’ll see on our tour later.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143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Jodie- to</a:t>
            </a:r>
            <a:r>
              <a:rPr lang="en-GB" baseline="0" dirty="0"/>
              <a:t> see whether you are eligible for the 30 funding, visit the government website above. We also provide a link on our own school website if you have difficulty finding it.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007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Jodie- Holiday club is available</a:t>
            </a:r>
            <a:r>
              <a:rPr lang="en-GB" baseline="0" dirty="0"/>
              <a:t> to all children who attend Dorridge, Nursery to Year 6.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40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Jodie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Robyn/Claire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BB59824-0F5A-4DC7-8770-4C4A0F6A3EA3}" type="slidenum">
              <a:rPr lang="en-GB" altLang="en-US" smtClean="0">
                <a:latin typeface="Times New Roman" charset="0"/>
              </a:rPr>
              <a:pPr eaLnBrk="1" hangingPunct="1">
                <a:spcBef>
                  <a:spcPct val="0"/>
                </a:spcBef>
              </a:pPr>
              <a:t>10</a:t>
            </a:fld>
            <a:endParaRPr lang="en-GB" altLang="en-US">
              <a:latin typeface="Times New Roman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Robyn/ Claire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781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Claire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197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Claire</a:t>
            </a: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F824E07-DAFB-436F-8696-09D36F8396E4}" type="slidenum">
              <a:rPr lang="en-GB" altLang="en-US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3317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Claire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1783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Gemma- at end of slide, mention PTA events and lisa. Very supportive PTA who have helped to raise thousands of pounds for our children over the years.</a:t>
            </a:r>
            <a:r>
              <a:rPr lang="en-GB" baseline="0" dirty="0"/>
              <a:t> Things such as new canopies, play equipment, mental health hub, Forest School and environmental garden to name but a few. </a:t>
            </a:r>
          </a:p>
          <a:p>
            <a:r>
              <a:rPr lang="en-GB" baseline="0" dirty="0"/>
              <a:t>Our Christmas Fair is always a popular event for the community. Please come and join us on Saturday 2</a:t>
            </a:r>
            <a:r>
              <a:rPr lang="en-GB" baseline="30000" dirty="0"/>
              <a:t>nd</a:t>
            </a:r>
            <a:r>
              <a:rPr lang="en-GB" baseline="0" dirty="0"/>
              <a:t> December from 11am in the KS2 building.</a:t>
            </a:r>
          </a:p>
          <a:p>
            <a:r>
              <a:rPr lang="en-GB" baseline="0" dirty="0"/>
              <a:t>Hand back to Ros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76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Gemma- thank you for attending</a:t>
            </a:r>
            <a:r>
              <a:rPr lang="en-GB" baseline="0" dirty="0"/>
              <a:t>. We’d like to give you an opportunity to have a tour of our provision and who better to conduct it than our wonderful Year 6 House Representatives. My team and I will available in the hall should you have any questions after the tour. Take a look at our school website (address at top of the slide) to find out more abut the school. </a:t>
            </a:r>
          </a:p>
          <a:p>
            <a:r>
              <a:rPr lang="en-GB" baseline="0" dirty="0"/>
              <a:t>Before you leave today, don’t forget to pick up an application for Nursery, a Next Steps Leaflet and the 30 Hour entitlement flyer.</a:t>
            </a:r>
          </a:p>
          <a:p>
            <a:endParaRPr lang="en-GB" baseline="0" dirty="0"/>
          </a:p>
          <a:p>
            <a:r>
              <a:rPr lang="en-GB" baseline="0" dirty="0"/>
              <a:t>Thank you for coming. We very much hope that Dorridge will be your first choice and we look forward to welcoming you and your child in September 2023.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B6BFC-AE17-4B23-813E-2D4B92F0C461}" type="slidenum">
              <a:rPr lang="en-GB" smtClean="0"/>
              <a:t>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366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746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89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73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7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36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215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00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868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6858000"/>
          </a:xfrm>
          <a:solidFill>
            <a:schemeClr val="bg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32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285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296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6045" y="964692"/>
            <a:ext cx="5937755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FE92EA1-3313-41F8-B956-5C7A15211905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E37079ED-EBE9-4044-B662-25B304D45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719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dorridge.solihull.sch.uk/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hyperlink" Target="https://www.childcarechoices.gov.uk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hildcarechoices.gov.uk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png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7.jpeg"/><Relationship Id="rId5" Type="http://schemas.openxmlformats.org/officeDocument/2006/relationships/image" Target="../media/image22.png"/><Relationship Id="rId15" Type="http://schemas.openxmlformats.org/officeDocument/2006/relationships/image" Target="../media/image31.png"/><Relationship Id="rId10" Type="http://schemas.openxmlformats.org/officeDocument/2006/relationships/image" Target="../media/image26.jpeg"/><Relationship Id="rId4" Type="http://schemas.openxmlformats.org/officeDocument/2006/relationships/image" Target="../media/image21.png"/><Relationship Id="rId9" Type="http://schemas.openxmlformats.org/officeDocument/2006/relationships/image" Target="../media/image25.jp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5" Type="http://schemas.openxmlformats.org/officeDocument/2006/relationships/image" Target="../media/image65.pn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Relationship Id="rId14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22rashe\Desktop\Dorridge school photoshoot\The best images\Top hero images\Dorridge Primary-3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69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61" y="0"/>
            <a:ext cx="5255036" cy="462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22rashe\Desktop\Dorridge school photoshoot\The best images\Dorridge Primary-3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51" b="97396" l="106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36912"/>
            <a:ext cx="6228184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188640"/>
            <a:ext cx="3895725" cy="2705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s22rashe\Documents\House Style\School Logos - read notes inside\Dorridge Crest colou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732" y="4365104"/>
            <a:ext cx="3353548" cy="313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070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AF6024-0249-8C22-60A1-8C477D40BC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63" t="30400" r="34250" b="22001"/>
          <a:stretch/>
        </p:blipFill>
        <p:spPr>
          <a:xfrm>
            <a:off x="1835696" y="1630625"/>
            <a:ext cx="5832648" cy="24482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A4703B-4FDF-16D3-AEF8-303D687AB32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50" t="27600" r="33463" b="27600"/>
          <a:stretch/>
        </p:blipFill>
        <p:spPr>
          <a:xfrm>
            <a:off x="1835696" y="4077072"/>
            <a:ext cx="5832648" cy="23042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4D964E-7F07-0AD3-A058-CACC61542C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872" y="0"/>
            <a:ext cx="2962984" cy="205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28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06" y="578396"/>
            <a:ext cx="2190750" cy="3067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11" y="616496"/>
            <a:ext cx="2181225" cy="302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2696"/>
            <a:ext cx="2209800" cy="295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93741"/>
            <a:ext cx="2190750" cy="295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295" y="3828143"/>
            <a:ext cx="2152650" cy="2918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67744" y="43400"/>
            <a:ext cx="48053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Dorridge Primary School Values</a:t>
            </a:r>
          </a:p>
        </p:txBody>
      </p:sp>
    </p:spTree>
    <p:extLst>
      <p:ext uri="{BB962C8B-B14F-4D97-AF65-F5344CB8AC3E}">
        <p14:creationId xmlns:p14="http://schemas.microsoft.com/office/powerpoint/2010/main" val="3698588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5CBBCDB-613B-2B4C-4EA9-BFF9C866BC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88" t="17801" r="25588" b="19200"/>
          <a:stretch/>
        </p:blipFill>
        <p:spPr>
          <a:xfrm>
            <a:off x="1504732" y="3450704"/>
            <a:ext cx="6019596" cy="34477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101C9E-AE02-A788-5448-DE9464FEEB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38" t="12796" r="4327" b="17800"/>
          <a:stretch/>
        </p:blipFill>
        <p:spPr>
          <a:xfrm>
            <a:off x="755576" y="188640"/>
            <a:ext cx="7272808" cy="327776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25566B0-852E-D0B5-8AFB-EE1EEFA2DD70}"/>
              </a:ext>
            </a:extLst>
          </p:cNvPr>
          <p:cNvSpPr txBox="1"/>
          <p:nvPr/>
        </p:nvSpPr>
        <p:spPr>
          <a:xfrm>
            <a:off x="2742724" y="357301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www.dorridge.solihull.sch.uk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30486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593" y="155679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Our School Improvement Priorities</a:t>
            </a:r>
            <a:br>
              <a:rPr lang="en-GB" dirty="0"/>
            </a:br>
            <a:r>
              <a:rPr lang="en-GB" dirty="0"/>
              <a:t>2025-26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98276" y="-161807"/>
            <a:ext cx="56747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8677080"/>
              </p:ext>
            </p:extLst>
          </p:nvPr>
        </p:nvGraphicFramePr>
        <p:xfrm>
          <a:off x="3523880" y="-812"/>
          <a:ext cx="2411760" cy="16974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13490280" imgH="9362160" progId="Acrobat.Document.DC">
                  <p:embed/>
                </p:oleObj>
              </mc:Choice>
              <mc:Fallback>
                <p:oleObj name="Acrobat Document" r:id="rId3" imgW="13490280" imgH="9362160" progId="Acrobat.Document.DC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3880" y="-812"/>
                        <a:ext cx="2411760" cy="16974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250708" y="2769746"/>
            <a:ext cx="852148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700" b="1" dirty="0">
                <a:solidFill>
                  <a:srgbClr val="201F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Key Priorities</a:t>
            </a:r>
          </a:p>
          <a:p>
            <a:pPr>
              <a:spcAft>
                <a:spcPts val="0"/>
              </a:spcAft>
            </a:pPr>
            <a:endParaRPr lang="en-GB" sz="1700" b="1" dirty="0">
              <a:solidFill>
                <a:srgbClr val="201F1E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/>
            <a:r>
              <a:rPr lang="en-GB" b="1" dirty="0"/>
              <a:t>Priority 1: </a:t>
            </a:r>
            <a:r>
              <a:rPr lang="en-GB" dirty="0"/>
              <a:t>To successfully embed the Kapow curriculum across all relevant subjects and year groups.</a:t>
            </a:r>
          </a:p>
          <a:p>
            <a:pPr lvl="0"/>
            <a:r>
              <a:rPr lang="en-GB" b="1" dirty="0"/>
              <a:t>Priority 2: </a:t>
            </a:r>
            <a:r>
              <a:rPr lang="en-GB" dirty="0"/>
              <a:t>To strengthen pupils’ fluency and recall of multiplication tables across all year groups, enabling them to confidently apply number knowledge to real-life problem-solving contexts and deepen their mathematical understanding and reasoning skills.</a:t>
            </a:r>
          </a:p>
          <a:p>
            <a:pPr lvl="0"/>
            <a:r>
              <a:rPr lang="en-GB" b="1" dirty="0"/>
              <a:t>Priority 3: </a:t>
            </a:r>
            <a:r>
              <a:rPr lang="en-GB" dirty="0"/>
              <a:t>To raise writing outcomes across all year groups by increasing the number of pupils achieving both the expected standard and greater depth through consistent teaching and targeted support.</a:t>
            </a:r>
          </a:p>
          <a:p>
            <a:r>
              <a:rPr lang="en-GB" dirty="0"/>
              <a:t> </a:t>
            </a:r>
            <a:r>
              <a:rPr lang="en-GB" b="1" dirty="0"/>
              <a:t>Priority 4: </a:t>
            </a:r>
            <a:r>
              <a:rPr lang="en-GB" dirty="0"/>
              <a:t>To raise the profile of the pastoral team by providing regular, accessible early help support for families, including drop-in sessions, to strengthen home–school partnerships and improve pupil wellbeing.</a:t>
            </a:r>
          </a:p>
          <a:p>
            <a:pPr>
              <a:spcAft>
                <a:spcPts val="0"/>
              </a:spcAft>
            </a:pPr>
            <a:endParaRPr lang="en-GB" b="1" dirty="0">
              <a:solidFill>
                <a:srgbClr val="201F1E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903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98" t="14206" r="5873"/>
          <a:stretch/>
        </p:blipFill>
        <p:spPr bwMode="auto">
          <a:xfrm>
            <a:off x="502274" y="2438244"/>
            <a:ext cx="2403200" cy="1487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574858"/>
              </p:ext>
            </p:extLst>
          </p:nvPr>
        </p:nvGraphicFramePr>
        <p:xfrm>
          <a:off x="910343" y="5484593"/>
          <a:ext cx="8229600" cy="79909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Breakfast session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 year groups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7:45 am to 8:50 am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37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Lunch wraparound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Nursery only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Teatime session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 year groups     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3:30 pm to 6:00 pm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88436" y="3814853"/>
            <a:ext cx="821925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Darby's provides </a:t>
            </a:r>
            <a:r>
              <a:rPr lang="en-US" altLang="en-US" sz="1600" dirty="0">
                <a:solidFill>
                  <a:srgbClr val="231F20"/>
                </a:solidFill>
              </a:rPr>
              <a:t>before and after school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care on the school site </a:t>
            </a:r>
            <a:r>
              <a:rPr lang="en-US" altLang="en-US" sz="1600" dirty="0">
                <a:solidFill>
                  <a:srgbClr val="231F20"/>
                </a:solidFill>
              </a:rPr>
              <a:t>all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 children,</a:t>
            </a:r>
            <a:r>
              <a:rPr kumimoji="0" lang="en-US" altLang="en-US" sz="1600" b="0" i="0" u="none" strike="noStrike" cap="none" normalizeH="0" dirty="0">
                <a:ln>
                  <a:noFill/>
                </a:ln>
                <a:solidFill>
                  <a:srgbClr val="231F20"/>
                </a:solidFill>
                <a:effectLst/>
              </a:rPr>
              <a:t> including Nursery and Reception.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231F20"/>
              </a:solidFill>
              <a:effectLst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All care is provided in our purpose built facility.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Children are escorted between Darby's and other parts of school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during change over periods</a:t>
            </a:r>
            <a:r>
              <a:rPr kumimoji="0" lang="en-US" altLang="en-US" sz="1600" b="0" i="0" u="none" strike="noStrike" cap="none" normalizeH="0" dirty="0">
                <a:ln>
                  <a:noFill/>
                </a:ln>
                <a:solidFill>
                  <a:srgbClr val="231F20"/>
                </a:solidFill>
                <a:effectLst/>
              </a:rPr>
              <a:t> by the class teacher/support staff.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</a:rPr>
              <a:t>The club operates between the following hours: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9" name="Picture 5" descr="C:\Users\s22rashe\Desktop\Dorridge school photoshoot\Dorridge Primary-1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301" y="732166"/>
            <a:ext cx="2263935" cy="1364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s22rashe\Documents\House Style\School Logos - read notes inside\Darby 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781" y="5849436"/>
            <a:ext cx="638911" cy="81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7517" y="4094858"/>
            <a:ext cx="1958976" cy="1463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502274" y="6284642"/>
            <a:ext cx="49655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7"/>
              </a:rPr>
              <a:t>https://www.childcarechoices.gov.uk/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5085184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94501" y="354340"/>
            <a:ext cx="85484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Nursery session: 5 mornings 8.30-11.30 M-F</a:t>
            </a:r>
          </a:p>
          <a:p>
            <a:r>
              <a:rPr lang="en-GB" dirty="0"/>
              <a:t>We expect children to attend every morning – 15 hours</a:t>
            </a:r>
          </a:p>
          <a:p>
            <a:r>
              <a:rPr lang="en-GB" sz="2400" dirty="0"/>
              <a:t>Extended provision:</a:t>
            </a:r>
          </a:p>
          <a:p>
            <a:r>
              <a:rPr lang="en-GB" dirty="0"/>
              <a:t>Full time, M-F 5 full days a week</a:t>
            </a:r>
          </a:p>
          <a:p>
            <a:r>
              <a:rPr lang="en-GB" dirty="0"/>
              <a:t>Part time – any other combination depending upon demand</a:t>
            </a:r>
          </a:p>
          <a:p>
            <a:r>
              <a:rPr lang="en-GB" dirty="0"/>
              <a:t>Lunch: 11.30am - 12.30pm – payable </a:t>
            </a:r>
          </a:p>
        </p:txBody>
      </p:sp>
    </p:spTree>
    <p:extLst>
      <p:ext uri="{BB962C8B-B14F-4D97-AF65-F5344CB8AC3E}">
        <p14:creationId xmlns:p14="http://schemas.microsoft.com/office/powerpoint/2010/main" val="2153982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>
          <a:xfrm>
            <a:off x="704144" y="1052736"/>
            <a:ext cx="7735712" cy="512422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11760" y="548680"/>
            <a:ext cx="49655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https://www.childcarechoices.gov.uk/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848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48"/>
          <a:stretch/>
        </p:blipFill>
        <p:spPr bwMode="auto">
          <a:xfrm>
            <a:off x="4170966" y="1059519"/>
            <a:ext cx="2432546" cy="142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535" y="281041"/>
            <a:ext cx="1818526" cy="11567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1763" y="1530009"/>
            <a:ext cx="1875554" cy="11833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0966" y="2778356"/>
            <a:ext cx="2984792" cy="1892168"/>
          </a:xfrm>
          <a:prstGeom prst="rect">
            <a:avLst/>
          </a:prstGeom>
        </p:spPr>
      </p:pic>
      <p:pic>
        <p:nvPicPr>
          <p:cNvPr id="8" name="Picture 2" descr="C:\Users\s22rashe\Documents\House Style\School Logos - read notes inside\Darby 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446" y="166747"/>
            <a:ext cx="1106330" cy="148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49583" y="2641150"/>
            <a:ext cx="38013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6699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Holiday Club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6699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687" y="3290691"/>
            <a:ext cx="1276078" cy="17959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335" y="3731127"/>
            <a:ext cx="2542443" cy="13885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59" b="26212"/>
          <a:stretch/>
        </p:blipFill>
        <p:spPr>
          <a:xfrm>
            <a:off x="6444208" y="5093120"/>
            <a:ext cx="2384159" cy="15841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707" y="4907246"/>
            <a:ext cx="1257205" cy="1683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2"/>
          <a:srcRect l="26011" t="18264" r="44103" b="6925"/>
          <a:stretch/>
        </p:blipFill>
        <p:spPr>
          <a:xfrm>
            <a:off x="486063" y="3544973"/>
            <a:ext cx="2190809" cy="308336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3"/>
          <a:srcRect l="26203" t="18846" r="44466" b="3270"/>
          <a:stretch/>
        </p:blipFill>
        <p:spPr>
          <a:xfrm>
            <a:off x="6876256" y="281041"/>
            <a:ext cx="1985414" cy="28095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3" y="1710747"/>
            <a:ext cx="2002640" cy="5586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7" y="5425422"/>
            <a:ext cx="951700" cy="95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779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5" y="964692"/>
            <a:ext cx="7076256" cy="1188720"/>
          </a:xfrm>
        </p:spPr>
        <p:txBody>
          <a:bodyPr>
            <a:normAutofit fontScale="90000"/>
          </a:bodyPr>
          <a:lstStyle/>
          <a:p>
            <a:br>
              <a:rPr lang="en-GB" sz="6600" dirty="0">
                <a:solidFill>
                  <a:schemeClr val="accent4">
                    <a:lumMod val="75000"/>
                  </a:schemeClr>
                </a:solidFill>
                <a:latin typeface="Tempus Sans ITC" panose="04020404030D07020202" pitchFamily="82" charset="0"/>
              </a:rPr>
            </a:br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Tempus Sans ITC" panose="04020404030D07020202" pitchFamily="82" charset="0"/>
              </a:rPr>
              <a:t> </a:t>
            </a:r>
          </a:p>
        </p:txBody>
      </p:sp>
      <p:pic>
        <p:nvPicPr>
          <p:cNvPr id="3074" name="Picture 2" descr="Image result for footie bu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54863"/>
            <a:ext cx="5292640" cy="207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yoga bug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243" y="3615870"/>
            <a:ext cx="3019756" cy="303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7910" y="98985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600" b="1" dirty="0">
                <a:solidFill>
                  <a:srgbClr val="FF0000"/>
                </a:solidFill>
                <a:latin typeface="Tempus Sans ITC" pitchFamily="82" charset="0"/>
              </a:rPr>
              <a:t>Creative Arts Week</a:t>
            </a:r>
            <a:endParaRPr lang="en-GB" sz="3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258" y="5192325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600" b="1" dirty="0">
                <a:solidFill>
                  <a:schemeClr val="accent1"/>
                </a:solidFill>
                <a:latin typeface="Tempus Sans ITC" pitchFamily="82" charset="0"/>
              </a:rPr>
              <a:t>Healthy Lifestyles Week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46607" y="270892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600" b="1" dirty="0">
                <a:solidFill>
                  <a:srgbClr val="00B050"/>
                </a:solidFill>
                <a:latin typeface="Tempus Sans ITC" pitchFamily="82" charset="0"/>
              </a:rPr>
              <a:t>Science Week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ABF5E2-3741-18C7-5F83-38E84D413955}"/>
              </a:ext>
            </a:extLst>
          </p:cNvPr>
          <p:cNvSpPr txBox="1"/>
          <p:nvPr/>
        </p:nvSpPr>
        <p:spPr>
          <a:xfrm>
            <a:off x="604336" y="2848082"/>
            <a:ext cx="31930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Andy Root Coaching – PE and after school clubs</a:t>
            </a:r>
          </a:p>
        </p:txBody>
      </p:sp>
    </p:spTree>
    <p:extLst>
      <p:ext uri="{BB962C8B-B14F-4D97-AF65-F5344CB8AC3E}">
        <p14:creationId xmlns:p14="http://schemas.microsoft.com/office/powerpoint/2010/main" val="3664317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http://www.stcuthberts.surrey.sch.uk/sites/default/files/styles/large/public/images/articles/ey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157788"/>
            <a:ext cx="475297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476250"/>
            <a:ext cx="5626100" cy="960438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n-US" altLang="en-US" b="1" dirty="0">
                <a:solidFill>
                  <a:srgbClr val="0070C0"/>
                </a:solidFill>
                <a:latin typeface="Tempus Sans ITC" pitchFamily="82" charset="0"/>
              </a:rPr>
              <a:t>What is the Early Years Foundation Stage? </a:t>
            </a:r>
            <a:endParaRPr lang="en-GB" altLang="en-US" b="1" dirty="0">
              <a:solidFill>
                <a:srgbClr val="0070C0"/>
              </a:solidFill>
              <a:latin typeface="Tempus Sans ITC" pitchFamily="82" charset="0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2348880"/>
            <a:ext cx="7620000" cy="5373687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empus Sans ITC" pitchFamily="82" charset="0"/>
              </a:rPr>
              <a:t>The Early Years Foundation Stage (E.Y.F.S.) is the stage of education for children from </a:t>
            </a:r>
            <a:r>
              <a:rPr lang="en-GB" altLang="en-US" dirty="0">
                <a:solidFill>
                  <a:srgbClr val="0070C0"/>
                </a:solidFill>
                <a:latin typeface="Tempus Sans ITC" pitchFamily="82" charset="0"/>
              </a:rPr>
              <a:t>birth</a:t>
            </a:r>
            <a:r>
              <a:rPr lang="en-GB" altLang="en-US" dirty="0">
                <a:latin typeface="Tempus Sans ITC" pitchFamily="82" charset="0"/>
              </a:rPr>
              <a:t> to the </a:t>
            </a:r>
            <a:r>
              <a:rPr lang="en-GB" altLang="en-US" dirty="0">
                <a:solidFill>
                  <a:srgbClr val="0070C0"/>
                </a:solidFill>
                <a:latin typeface="Tempus Sans ITC" pitchFamily="82" charset="0"/>
              </a:rPr>
              <a:t>end of the Reception year</a:t>
            </a:r>
          </a:p>
          <a:p>
            <a:r>
              <a:rPr lang="en-GB" altLang="en-US" dirty="0">
                <a:solidFill>
                  <a:srgbClr val="0070C0"/>
                </a:solidFill>
                <a:latin typeface="Tempus Sans ITC" pitchFamily="82" charset="0"/>
              </a:rPr>
              <a:t> </a:t>
            </a:r>
            <a:r>
              <a:rPr lang="en-US" altLang="en-US" sz="2000" dirty="0">
                <a:solidFill>
                  <a:srgbClr val="0B0C0C"/>
                </a:solidFill>
                <a:latin typeface="Tempus Sans ITC" panose="04020404030D07020202" pitchFamily="82" charset="0"/>
              </a:rPr>
              <a:t>All schools and Ofsted-registered early years providers must follow the EYFS, including childminders, preschools, nurseries and school reception classes</a:t>
            </a:r>
            <a:endParaRPr lang="en-GB" altLang="en-US" sz="2000" dirty="0">
              <a:solidFill>
                <a:srgbClr val="0070C0"/>
              </a:solidFill>
              <a:latin typeface="Tempus Sans ITC" pitchFamily="82" charset="0"/>
            </a:endParaRPr>
          </a:p>
          <a:p>
            <a:pPr eaLnBrk="1" hangingPunct="1"/>
            <a:r>
              <a:rPr lang="en-US" altLang="en-US" dirty="0">
                <a:latin typeface="Tempus Sans ITC" pitchFamily="82" charset="0"/>
              </a:rPr>
              <a:t>It is based on the recognition that children learn best through </a:t>
            </a:r>
            <a:r>
              <a:rPr lang="en-US" altLang="en-US" dirty="0">
                <a:solidFill>
                  <a:srgbClr val="0070C0"/>
                </a:solidFill>
                <a:latin typeface="Tempus Sans ITC" pitchFamily="82" charset="0"/>
              </a:rPr>
              <a:t>play and active learning.</a:t>
            </a:r>
          </a:p>
          <a:p>
            <a:pPr eaLnBrk="1" hangingPunct="1"/>
            <a:endParaRPr lang="en-US" altLang="en-US" dirty="0">
              <a:latin typeface="Tempus Sans ITC" pitchFamily="82" charset="0"/>
            </a:endParaRPr>
          </a:p>
          <a:p>
            <a:pPr eaLnBrk="1" hangingPunct="1"/>
            <a:endParaRPr lang="en-GB" altLang="en-US" sz="2400" dirty="0">
              <a:latin typeface="Tempus Sans ITC" pitchFamily="82" charset="0"/>
            </a:endParaRPr>
          </a:p>
          <a:p>
            <a:pPr eaLnBrk="1" hangingPunct="1"/>
            <a:endParaRPr lang="en-GB" altLang="en-US" sz="2400" dirty="0">
              <a:latin typeface="Tempus Sans ITC" pitchFamily="82" charset="0"/>
            </a:endParaRPr>
          </a:p>
          <a:p>
            <a:pPr eaLnBrk="1" hangingPunct="1"/>
            <a:endParaRPr lang="en-GB" altLang="en-US" sz="2400" dirty="0">
              <a:latin typeface="Tempus Sans ITC" pitchFamily="82" charset="0"/>
            </a:endParaRPr>
          </a:p>
          <a:p>
            <a:pPr eaLnBrk="1" hangingPunct="1"/>
            <a:endParaRPr lang="en-GB" altLang="en-US" sz="2400" dirty="0">
              <a:latin typeface="Tempus Sans ITC" pitchFamily="82" charset="0"/>
            </a:endParaRPr>
          </a:p>
        </p:txBody>
      </p:sp>
      <p:sp>
        <p:nvSpPr>
          <p:cNvPr id="9221" name="AutoShape 2" descr="data:image/jpeg;base64,/9j/4AAQSkZJRgABAQAAAQABAAD/2wCEAAkGBxQQEhEQDxQUFBUQFBQXFBQYFBQUEhQUFxQXGRQVGBcYHSggGBolHBUUITEhJSkrLi8uGB81ODMsNygtLisBCgoKDg0OGxAQGywkICQsLCwsLCwsLCwsLCwsLCwsLCwsLCwsLCwsLCwsLCwsLCwsLCwtLCwsLCwsLCwsLCwsLP/AABEIAKEAoQMBEQACEQEDEQH/xAAcAAEAAAcBAAAAAAAAAAAAAAAAAQIDBAUGCAf/xABAEAACAQMBBAQMBAMIAwAAAAABAgADBBESBQYhMRMiQVEUFjRSVGFxdJGTs9IjMkKSgaHRBxUzYrGywcIkU3L/xAAbAQEBAAMBAQEAAAAAAAAAAAAAAQIDBQYEB//EACsRAQACAgEDBAIBAwUAAAAAAAABEQIDEgQhMQUTQVFhgXEiMkMGI0KRsf/aAAwDAQACEQMRAD8A9L3Z3ftGs7RmtbclreiSTRpkkmmuSTp4mBkvFyz9EtvkUvtgPFyz9EtvkUvtgPFyz9EtvkUvtgPFyz9EtvkUvtgPFyz9EtvkUvtgPFyz9EtvkUvtgPFyz9EtvkUvtgPFyz9EtvkUvtgPFyz9EtvkUvtgPFyz9EtvkUvtgPFyz9EtvkUvtgPFyz9EtvkUvtgPFyz9EtvkUvtgPFyz9EtvkUvtgPFyz9EtvkUvtgPFyz9EtvkUvtgPFyz9EtvkUvtgPFyz9EtvkUvtgPFyz9FtvkUvtgc3eCJ5iftX+kDpHdbyKz92ofSWBlICAgICAgICAgICAgICAgICAgIHMEDovdbyKz92ofSWBlICAgICAgICAgICAgICAgICAgIHMEDovdbyKz92ofSWBlICAgICAgICAgICAgICAgICAgIHMEDovdbyKz92ofSWBlICAgIENUFmYDMBmA1CAzAZgMwGYDMBmAzAZgRgIHMEDovdbyKz92ofSWBlICAgJBq23Nk0jcW3VP41RtfWYBuoTxGZsx8Sxy8wgDWpVrwW+jRRSkcPqPJGOlcHhnvirpL7o194nJxTCLppo5DJUcszjOgaOXLmY4nJe7WuTUsatTBQtRJwchlOOUxjyynwsdi2ag0n8FdCFB6Q1ARnTzIz2y5J4TW+36hqIrdEwqdIBoD9QqpI656r8uyOJamL2tWFlVcIpqVSUVS2MdG2NeefGOxa/sdtNVNuoUaqgc1efUCHSQPXq75JhYm1Pb7PbOL2mCwwKdWnngwJxTYdxDEZ9RjHv2SezH0r6pblqIZTUCirWZ0qvrqPx0Lo/KAOEy42lrm72/UCo6aEzS6Qo61GqE8crpXig4czJELavQ2vWq1NNNE0LRSq2SdZ1qToXs5jnFFo7D2u9Z9FQ0wdJLJpdKtNgfylX/MPWImKWGwTFSBzBA6K3WP/AIVn7tQ+ksDJNVA5kD2mI7pMxHlL4QvnL8RLUpyhFayngCD/ABElHKE+ZGS0urJaj0qhzmixZcciSMcZYnskwl/u5dVdsnNwoD8eQClRj4y2UtH2AvDo6lWn1FptpI66rwGcjnjIyIspe3Fgr0WoHIRk0cD1sYxzPbJfcpZW2w9GkGvXZQMaGZdJGMYOBmWZIilOlu4i9H+LVIok9GMrhVIIK4A48DzMcil2uyUVaCjVi2OU48zgjj384spa7B2cUqXNd1KGu/VQkHSo58uWTxiZIhkdo2S16ZpOThip4cD1WDD+YkjsT3W17scVHNRalSkzKFcoR11HIHI5+uWylGtu+hJKvUQMgR1DDrqowMkjOcRyopWtNipTBALHVSWkcnjpUEDlyPGSZKS2GxVpOKhqVKjIpRNZU6FOMjgOPIcTLMlMrmRTMDmGB0Ru0wFjZk8ALagSe4dEsQkzUXLzTefbbXdZmBIppwQAkDHnfxnU06+GPePLx/XdZlu2dp7QxGs95+Jm6cMXwzsy+01K4dCGVmBU5Byeck4Yyzx3ZYzyie72Ddvawu6CVR+bk47mHOcrbhwyp7Ho+ojfqjL/ALYW+cNdXK1BcuFFLSKTOFXKnOQp5xH9tvo/5Mj/AHhUXXTtqetbZRrNRzrJK6tI9YHfMKhkubPbHSmppXglFKgPadYJx/KKLWlPblWoQtGkuTRWqSzkKA2erw7eEVCWqUttVK3Ri3pqS1MVH1NgKCSAoI5k4MVBay2ftaolujHRqepVBNWphUw56vex7sTKYSJRo7aq1nt2UKKdSnWNRcnOU4Eg/wCntiiJV7PalR1pU7amC3RLUbpHOFBJCjPMscc5jS3KdNu1KhpJRpDVVWoTqbCo1NtLA458YqC5X+yb416WsgIwLqwzlQykg4PdwiYqVhriMaZU3Br0q3SDNfLPbuC3BeB0hCOAziZd6T5X9DalZfC2cIRTq6Uy+lVBA/MT+kc5KLRo7xsysoVHqCqtNdLHo2LLqB1HkAAcxxLTVNvPS6YV6ahqK0yCrHQ5qEgc+QGOMRjZa42Ntg1qjUn0FlUMGpkshBOMZPJhJMUsTbnmRXrm2tsGjs6xoJ+atbUcnuQUkz/E5n1dLq5Tylx/V+q9vX7ceZ/8aOJ0vy8sjB/JINi3H2v4PcBD+SuQp9TfpM+fqdfPG/p1PSupnXt4/EvSra0WnVrVdXGtoyOGBpBH/M5nl6yvlZ3mySz1GpVjTFcAVVAU5wMalz+U44SnFK+w+P4NVqatSWk4AVsqoIUgnk3Ey2Ur2GxlonIZj+CtLjjkucH28ZLKUE2EafRmjVZGROjY6VYOmSRwPIjPOLSlOnu5oFLo6raqWvrMqtqDtluBGA3rlnIpNb7vdH0Wmq34Rq8SFyyVPzKfXntjkVSYbENMUzQrGmyUxTLaVYMoJIyD2jJ4zGcvtaVrHY6UWpMrE9Ejrxx1i7amY+vMTlBxlcbPsVpI1MHUGZ2Of85JI/nJa1THDd9tIomu5oAg9EVXVgHIQvjOnP8AGZco/aJ7rd/WapFQjXUSqo0qQrqMcc/mB7jFlLa92KyK9QNUqOz036oQMjqCNajkRjhpltKU7HZb12uGrmpiqtIKzKqMGpkkMqdgB7+cWlMzs3Z702Z6lQ1GIAHVVFAHcB2ntMlsohzhIr2Lamx+n2ZZ1UHXoW1E+1OiXUP5T6On2cMqn5cv1Tpfe1co8w0ETqPJIwiEC+saooI92wyaXVog8mrEdX2heZmnZ3/ph6P/AE36bPV9TGU/2495a5Uu6jEs1RyzHJOtuJPPtmUYxXh+qRrxxiqS9O/nv+9v6yVE/C8Y+my7h7yNa3KrUdjRrEKwZiQrH8rceU079cZY3D4PUOlx26riO8PbAZznmEZAlFve3IpI1RuSAk/0mvZnGvCc5+GWvCdmcYR8vM7+/etUaozHrHgASAB2CeV3b89mfKZet09Pjr1xhC26RvOb9xmvnN+W7jj9LnZ+0Ho1FqKzdU8QSSCO0TZq6jLVnGVtO/p8NuucZem2lwtVFqIchhkT1WGeOzGMo8PJZ4ZYZTjl5hcTYxQgIEYHMEDondhc2Vn7tQ+ksJTzvezd57esxpIzUqhypUE6SeanHKdPRujKO/l5Tr+iy17JnGO0sJ4JU/8AXU/Y39Jv5Q53tZ/SpQ2dWdlRab5Y4GVYD2k44CYznjHyzw6fZllxiO7Hbw3QZ1o0/wDDtsov+Z8/iOfaRj2CY4x8y/XPRfT46Lpsca7z3n9sXMq+nWIPARB3t7L/AGa7eN1baKh/Etzob1r+hvhOd1Gvjlby/qPT+1tuPEtv1T57hzjMlq0vfbaephbryXDP6z2CcT1TqJmfZj9u76T09R7s/pq047tEoSI2vcjaWCbduRyyf9hO16X1H+Kf04vq3T/5o/bctU7bhmqBHVAjA5ggdFbreRWfu1D6SwMniTsTFmkd0tyx4whpjytQ8R/tA2H4JdMVH4dfLoewNnrr8eM6PT58sa+nqvTup97VET5jtP8ADWpvfffwQfhAxEWkN42bRa0oCiCRUrYqViDxGfyU8+ocT7Z5r1Tq5zz4Yz4eN9Z633t3HGe2PZHwh/Pf9xnJ9zL5ce5jyj4S/nv+4yTnl9ryn4leXLmtTFY8Xp4Sp61/Q5/0Mx6rHnj7k+fn+Ien9C6uZwnTPn4WM+B6EhYtCVPMsjZuaNM1RwerlafqX9b/APAnf9F6W497L9PPetdXX+zj+1r4Q/nv+4z0fGHneUnTv57fuMvGC5bPudtc6jb1GJ1cUJOcHtXM+fdh8w3a87mm4z529zBKOjN1vIrP3ah9JYGUkEJQgYLfHYYvbZ6QxrHWpnuccv4HlNmrPjlb6uj6idG2Mnh1ayqoxR6dRWXgRoY4PtA4zp8sfiXqsduGUcolJ4O/mP8Asb+kRMUvKPtmN29lEubisjdFb4OCCOkqfoXjzGeJ9k+TrepjTqmvM+HN9T67HRpmMZ/qnszVRyxLNxLHJPrM8fOUz5eI83MpZjHgI8dz8LixuOjfJ4qw0uO9Dz+HOZ4TETU+Plt07ctWcZxPhUvLFqTacEg8VYAkMp5HhPk26MsJ8Pe9P1eG7CMsVDom81v2mauOX03csZ+Ve0smqMBggDJZsEaVAyTxm7R0+e3OMK/lp39ThpwnOZ/gvLjpGJHBQAEHYFHIT3GnXGvCMI8PD7dk7MpznyoTZTWQJ6dQqQynBUgg9xET3ilia7vS9jX4uKSVBzIww7mHMT4s8eOVPrwyuLc3TFk6M3W8is/dqH0lgZSAgIEuIECg7QPgItblDox3D4CLk5SsNubOFei9PkcZX1MOU09Rq93XMNe3HnjTzJ0KkqwwQcEdxHOcCYpz5ippLHyn4JPyLvZVibiqlIfqOWPco5zbq1zszjGGWGPLKnqNKiFVVA4KAB7BO/EREU6UdoqE+gdwlr8FpK1EMrKRwYEH2GI7TcE94p5ltKyNCq1Jv0nge9TyM+/HKMot8eUTHZaysSBNTQsQqjJJAA9Z5RdFW9M2LYeD0Up9oGWPex5z4s55Tb7MYqHN0xZOjN1vIrP3ah9JYGUgICBCAgIEMRMDSN9NkFX8IpqSG/OAM4bzsTldborLni+Tfrm7hq2D3H4Gc+pvs+aY7o4PcfgY73RUt93O2V0NPpHGHqdh5qnYJ2Oj08MeU+X26MKi5bHPsbzEoSDXt7tkmrTFWmMvT7O1l7RN2rOpqWrZhfeGikHuPwM+p81GPUfgYKbNubsos/hDjgvBAe1u1po3Z9qhv1YfMt1nzt7mCB0Zut5FZ+7UPpLAykBAQEBAQECBWBL0K+aPgJKhKOiXuHwioKTYlVGAgIEMQJeiXuHwEFHRL3D4CCkwWBGBzBA6L3W8is/dqH0lgZSAgICAgICAgICAgICAgICAgICBzBA6L3W8is/dqH0lgZSAgICAgICAgICAgICAgICAgICBzBA6L3W8is/dqH0lgZSAgICAgICAgICAgICAgICAgICBzBA6L3W8is/dqH0lgZSAgICAgICAgICAgICAgICAgICBzBiBRs/8On/8L/tECtAQEBAQEBAQEBAQEBAQEBAQEAIGmwP/2Q==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1982047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351194"/>
            <a:ext cx="82664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Benefits of a School Based Nursery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0242" y="1200331"/>
            <a:ext cx="7834205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Qualified teacher plans, teaches and assesses.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Ease of transition to Reception- excellent education starting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Familiarity with school setting and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Establish and continuing friendships through EYFS and main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Flexible wrap around care – from 7:45 – 6:00pm each day and holiday provision with school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At Dorridge, we currently offer morning Nursery places ONLY.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30 Hour funding for 3 and 4 years olds (if eligible)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At Dorridge, there is access and opportunities to whole school facilities including Forest School, large outside areas in school grounds, gardens, running track, resources, IT equipment, large play areas.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Being part of the whole school community including special assemblies, visitors, events (benefits for children and parents)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Parents will receive a half termly email observation of their child in nursery, so you can keep tabs of what they’ve been up to.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223560"/>
            <a:ext cx="2238411" cy="14922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73" y="5241620"/>
            <a:ext cx="2123728" cy="14177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398534"/>
            <a:ext cx="1888670" cy="126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245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620000" cy="65916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b="1" dirty="0">
                <a:solidFill>
                  <a:srgbClr val="0070C0"/>
                </a:solidFill>
                <a:latin typeface="Tempus Sans ITC" pitchFamily="82" charset="0"/>
              </a:rPr>
              <a:t>A typical day in Nursery…</a:t>
            </a:r>
            <a:br>
              <a:rPr lang="en-GB" altLang="en-US" dirty="0">
                <a:solidFill>
                  <a:srgbClr val="0070C0"/>
                </a:solidFill>
                <a:latin typeface="Tempus Sans ITC" pitchFamily="82" charset="0"/>
              </a:rPr>
            </a:br>
            <a:endParaRPr lang="en-GB" altLang="en-US" dirty="0">
              <a:solidFill>
                <a:srgbClr val="0070C0"/>
              </a:solidFill>
              <a:latin typeface="Tempus Sans ITC" pitchFamily="82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12776"/>
            <a:ext cx="78867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Come in and find name before register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Interest Session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Dough Gym &amp; Funky Fingers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Virtual Base- Literacy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Continuous Provision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Virtual Base- Numeracy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Continuous Provision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Story/singing/circle time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Tempus Sans ITC" pitchFamily="82" charset="0"/>
              </a:rPr>
              <a:t>Lunch/ home time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Tempus Sans ITC" pitchFamily="82" charset="0"/>
            </a:endParaRPr>
          </a:p>
        </p:txBody>
      </p:sp>
      <p:pic>
        <p:nvPicPr>
          <p:cNvPr id="2050" name="Picture 2" descr="C:\Users\s22rashe\Desktop\Dorridge school photoshoot\Dorridge Primary-3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827850"/>
            <a:ext cx="2700301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22rashe\Desktop\Dorridge school photoshoot\Dorridge Primary-3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56792"/>
            <a:ext cx="2852739" cy="1901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C:\Users\s22rashe\Desktop\Dorridge school photoshoot\Dorridge Primary-26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441" y="4415137"/>
            <a:ext cx="3334582" cy="2223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06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6200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b="1" dirty="0">
                <a:solidFill>
                  <a:srgbClr val="0070C0"/>
                </a:solidFill>
                <a:latin typeface="Tempus Sans ITC" pitchFamily="82" charset="0"/>
              </a:rPr>
              <a:t>A typical day in Reception…</a:t>
            </a:r>
            <a:br>
              <a:rPr lang="en-GB" altLang="en-US" dirty="0">
                <a:solidFill>
                  <a:srgbClr val="0070C0"/>
                </a:solidFill>
                <a:latin typeface="Tempus Sans ITC" pitchFamily="82" charset="0"/>
              </a:rPr>
            </a:br>
            <a:endParaRPr lang="en-GB" altLang="en-US" dirty="0">
              <a:solidFill>
                <a:srgbClr val="0070C0"/>
              </a:solidFill>
              <a:latin typeface="Tempus Sans ITC" pitchFamily="82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628988" y="2228444"/>
            <a:ext cx="7620000" cy="41148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Come in and self-register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Busy books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Phonics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Continuous Provision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Assembly 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Dough Gym &amp; Funky Fingers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Literacy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Lunch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Register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Continuous Provision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Story/ collect bag etc. </a:t>
            </a:r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84784"/>
            <a:ext cx="2381250" cy="2381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432" y="4221088"/>
            <a:ext cx="2381250" cy="2381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069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64840"/>
            <a:ext cx="7620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>
                <a:solidFill>
                  <a:srgbClr val="0070C0"/>
                </a:solidFill>
                <a:latin typeface="Tempus Sans ITC" pitchFamily="82" charset="0"/>
              </a:rPr>
              <a:t>Other matters…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768424" y="1371600"/>
            <a:ext cx="762000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dirty="0">
                <a:latin typeface="Tempus Sans ITC" pitchFamily="82" charset="0"/>
              </a:rPr>
              <a:t>Children will have free flow to outside!!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dirty="0">
              <a:latin typeface="Tempus Sans ITC" pitchFamily="82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dirty="0">
              <a:latin typeface="Tempus Sans ITC" pitchFamily="82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dirty="0">
              <a:latin typeface="Tempus Sans ITC" pitchFamily="82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dirty="0">
              <a:latin typeface="Tempus Sans ITC" pitchFamily="82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dirty="0">
              <a:latin typeface="Tempus Sans ITC" pitchFamily="82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dirty="0">
              <a:latin typeface="Tempus Sans ITC" pitchFamily="82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dirty="0">
              <a:latin typeface="Tempus Sans ITC" pitchFamily="82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dirty="0">
                <a:latin typeface="Tempus Sans ITC" pitchFamily="82" charset="0"/>
              </a:rPr>
              <a:t>Snack is available throughout the session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dirty="0">
              <a:latin typeface="Tempus Sans ITC" pitchFamily="82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03144"/>
            <a:ext cx="1911715" cy="1911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12324"/>
            <a:ext cx="1944215" cy="19442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12324"/>
            <a:ext cx="1944216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415" name="Picture 7" descr="N:\Nursery\6th October\IMG_329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375" y="4951730"/>
            <a:ext cx="2033972" cy="15254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416" name="Picture 8" descr="N:\Nursery\6th October\IMG_328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785" y="4965507"/>
            <a:ext cx="1997232" cy="14979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28038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6963" y="260350"/>
            <a:ext cx="41116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5400" b="1" dirty="0">
                <a:solidFill>
                  <a:srgbClr val="0070C0"/>
                </a:solidFill>
                <a:latin typeface="Tempus Sans ITC" panose="04020404030D07020202" pitchFamily="82" charset="0"/>
              </a:rPr>
              <a:t>Forest School</a:t>
            </a:r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669" y="2204864"/>
            <a:ext cx="23812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1748" name="Rectangle 2"/>
          <p:cNvSpPr>
            <a:spLocks noChangeArrowheads="1"/>
          </p:cNvSpPr>
          <p:nvPr/>
        </p:nvSpPr>
        <p:spPr bwMode="auto">
          <a:xfrm>
            <a:off x="1258888" y="1193800"/>
            <a:ext cx="6985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Tempus Sans ITC" pitchFamily="82" charset="0"/>
              </a:rPr>
              <a:t>‘Forest School is an innovative educational approach to outdoor play and learning.’</a:t>
            </a:r>
          </a:p>
        </p:txBody>
      </p:sp>
      <p:pic>
        <p:nvPicPr>
          <p:cNvPr id="778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528" y="2301721"/>
            <a:ext cx="23812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847" y="3140968"/>
            <a:ext cx="23812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78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47528"/>
            <a:ext cx="23812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6866" name="Picture 2" descr="https://s3-eu-west-1.amazonaws.com/2e.disk3/SC718314/th_D3F23006-694B-4182-99C3-AAA0EA8F9E4F.png?AWSAccessKeyId=AKIAINZPQL4JKXTSTV4Q&amp;Expires=1435759120&amp;Signature=ZNM%2FnyK4VFJPlPklClV1SUglB%2Fw%3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933056"/>
            <a:ext cx="23812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05809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Dorridge school photoshoot\The best images\Dorridge Primary-1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807" y="3000156"/>
            <a:ext cx="2285869" cy="3669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Dorridge school photoshoot\The best images\Dorridge Primary-2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008"/>
            <a:ext cx="3406590" cy="23486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orridge school photoshoot\The best images\Dorridge Primary-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834757"/>
            <a:ext cx="3014877" cy="20232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Dorridge school photoshoot\The best images\Dorridge Primary-1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833" y="15006"/>
            <a:ext cx="2939907" cy="20458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Dorridge school photoshoot\The best images\Dorridge Primary-11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738" y="1514896"/>
            <a:ext cx="3066555" cy="20443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Dorridge school photoshoot\The best images\Dorridge Primary-26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833" y="1514896"/>
            <a:ext cx="2939907" cy="18907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Dorridge school photoshoot\The best images\Dorridge Primary-31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3514094" cy="18786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Dorridge school photoshoot\The best images\Dorridge Primary-4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738" y="85743"/>
            <a:ext cx="3066555" cy="17910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D:\Dorridge school photoshoot\The best images\Dorridge Primary-21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361" y="3061125"/>
            <a:ext cx="2799380" cy="2053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Dorridge school photoshoot\The best images\Dorridge Primary-196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717" y="4834757"/>
            <a:ext cx="2340949" cy="2023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D:\Dorridge school photoshoot\The best images\Top hero images\Dorridge Primary-39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9266"/>
            <a:ext cx="1940090" cy="31100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D:\Dorridge school photoshoot\The best images\Top hero images\Dorridge Primary-148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59672"/>
            <a:ext cx="2694598" cy="17546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4F7DD2-CF25-3BED-E98B-95F36FE48FD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651999" y="1078466"/>
            <a:ext cx="3766025" cy="376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73578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3776</TotalTime>
  <Words>1237</Words>
  <Application>Microsoft Office PowerPoint</Application>
  <PresentationFormat>On-screen Show (4:3)</PresentationFormat>
  <Paragraphs>127</Paragraphs>
  <Slides>16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Gill Sans MT</vt:lpstr>
      <vt:lpstr>Tempus Sans ITC</vt:lpstr>
      <vt:lpstr>Times New Roman</vt:lpstr>
      <vt:lpstr>Parcel</vt:lpstr>
      <vt:lpstr>Acrobat Document</vt:lpstr>
      <vt:lpstr>PowerPoint Presentation</vt:lpstr>
      <vt:lpstr>PowerPoint Presentation</vt:lpstr>
      <vt:lpstr>PowerPoint Presentation</vt:lpstr>
      <vt:lpstr>PowerPoint Presentation</vt:lpstr>
      <vt:lpstr>Our School Improvement Priorities 2025-26</vt:lpstr>
      <vt:lpstr>PowerPoint Presentation</vt:lpstr>
      <vt:lpstr>PowerPoint Presentation</vt:lpstr>
      <vt:lpstr>PowerPoint Presentation</vt:lpstr>
      <vt:lpstr>  </vt:lpstr>
      <vt:lpstr>What is the Early Years Foundation Stage? </vt:lpstr>
      <vt:lpstr>PowerPoint Presentation</vt:lpstr>
      <vt:lpstr>A typical day in Nursery… </vt:lpstr>
      <vt:lpstr>A typical day in Reception… </vt:lpstr>
      <vt:lpstr>Other matters…</vt:lpstr>
      <vt:lpstr>PowerPoint Presentation</vt:lpstr>
      <vt:lpstr>PowerPoint Presentation</vt:lpstr>
    </vt:vector>
  </TitlesOfParts>
  <Company>Solihull MBC - The Solihull Grid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 Ashe</dc:creator>
  <cp:lastModifiedBy>Gemma Thelwell</cp:lastModifiedBy>
  <cp:revision>88</cp:revision>
  <cp:lastPrinted>2024-10-17T09:44:33Z</cp:lastPrinted>
  <dcterms:created xsi:type="dcterms:W3CDTF">2015-09-13T08:46:04Z</dcterms:created>
  <dcterms:modified xsi:type="dcterms:W3CDTF">2025-11-03T11:25:13Z</dcterms:modified>
</cp:coreProperties>
</file>