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256" r:id="rId2"/>
    <p:sldId id="257" r:id="rId3"/>
    <p:sldId id="280" r:id="rId4"/>
    <p:sldId id="259" r:id="rId5"/>
    <p:sldId id="260" r:id="rId6"/>
    <p:sldId id="262" r:id="rId7"/>
    <p:sldId id="282" r:id="rId8"/>
    <p:sldId id="263" r:id="rId9"/>
    <p:sldId id="258" r:id="rId10"/>
    <p:sldId id="264" r:id="rId11"/>
    <p:sldId id="265" r:id="rId12"/>
    <p:sldId id="266" r:id="rId13"/>
    <p:sldId id="267" r:id="rId14"/>
    <p:sldId id="876" r:id="rId15"/>
    <p:sldId id="877" r:id="rId16"/>
    <p:sldId id="879" r:id="rId17"/>
    <p:sldId id="880" r:id="rId18"/>
    <p:sldId id="268" r:id="rId19"/>
    <p:sldId id="269" r:id="rId20"/>
    <p:sldId id="270" r:id="rId21"/>
    <p:sldId id="271" r:id="rId22"/>
    <p:sldId id="272" r:id="rId23"/>
    <p:sldId id="276" r:id="rId24"/>
    <p:sldId id="277" r:id="rId25"/>
    <p:sldId id="278" r:id="rId26"/>
    <p:sldId id="283" r:id="rId27"/>
    <p:sldId id="279" r:id="rId28"/>
    <p:sldId id="274" r:id="rId29"/>
    <p:sldId id="281" r:id="rId30"/>
    <p:sldId id="273" r:id="rId3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FF00"/>
    <a:srgbClr val="2923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3" autoAdjust="0"/>
    <p:restoredTop sz="94660"/>
  </p:normalViewPr>
  <p:slideViewPr>
    <p:cSldViewPr>
      <p:cViewPr varScale="1">
        <p:scale>
          <a:sx n="105" d="100"/>
          <a:sy n="105" d="100"/>
        </p:scale>
        <p:origin x="184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7DDCB32C-138B-47FA-8489-A9478ACB5A43}" type="datetimeFigureOut">
              <a:rPr lang="en-GB" smtClean="0"/>
              <a:t>16/09/2024</a:t>
            </a:fld>
            <a:endParaRPr lang="en-GB" dirty="0"/>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18A40FEC-5189-4E14-B70A-10EF18390D69}" type="slidenum">
              <a:rPr lang="en-GB" smtClean="0"/>
              <a:t>‹#›</a:t>
            </a:fld>
            <a:endParaRPr lang="en-GB" dirty="0"/>
          </a:p>
        </p:txBody>
      </p:sp>
    </p:spTree>
    <p:extLst>
      <p:ext uri="{BB962C8B-B14F-4D97-AF65-F5344CB8AC3E}">
        <p14:creationId xmlns:p14="http://schemas.microsoft.com/office/powerpoint/2010/main" val="42915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6F9C434-A1A8-475F-9BC2-A4C4358FD3D2}" type="datetimeFigureOut">
              <a:rPr lang="en-US" smtClean="0"/>
              <a:t>9/16/2024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A81289F-1553-4979-BACF-0C12434207EB}" type="slidenum">
              <a:rPr lang="en-GB" smtClean="0"/>
              <a:t>‹#›</a:t>
            </a:fld>
            <a:endParaRPr lang="en-GB" dirty="0"/>
          </a:p>
        </p:txBody>
      </p:sp>
    </p:spTree>
    <p:extLst>
      <p:ext uri="{BB962C8B-B14F-4D97-AF65-F5344CB8AC3E}">
        <p14:creationId xmlns:p14="http://schemas.microsoft.com/office/powerpoint/2010/main" val="278655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Cathy</a:t>
            </a:r>
          </a:p>
        </p:txBody>
      </p:sp>
      <p:sp>
        <p:nvSpPr>
          <p:cNvPr id="4" name="Slide Number Placeholder 3"/>
          <p:cNvSpPr>
            <a:spLocks noGrp="1"/>
          </p:cNvSpPr>
          <p:nvPr>
            <p:ph type="sldNum" sz="quarter" idx="10"/>
          </p:nvPr>
        </p:nvSpPr>
        <p:spPr/>
        <p:txBody>
          <a:bodyPr/>
          <a:lstStyle/>
          <a:p>
            <a:fld id="{2A81289F-1553-4979-BACF-0C12434207EB}" type="slidenum">
              <a:rPr lang="en-GB" smtClean="0"/>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Charlotte</a:t>
            </a:r>
          </a:p>
          <a:p>
            <a:endParaRPr lang="en-GB" dirty="0"/>
          </a:p>
        </p:txBody>
      </p:sp>
      <p:sp>
        <p:nvSpPr>
          <p:cNvPr id="4" name="Slide Number Placeholder 3"/>
          <p:cNvSpPr>
            <a:spLocks noGrp="1"/>
          </p:cNvSpPr>
          <p:nvPr>
            <p:ph type="sldNum" sz="quarter" idx="10"/>
          </p:nvPr>
        </p:nvSpPr>
        <p:spPr/>
        <p:txBody>
          <a:bodyPr/>
          <a:lstStyle/>
          <a:p>
            <a:fld id="{2A81289F-1553-4979-BACF-0C12434207EB}" type="slidenum">
              <a:rPr lang="en-GB" smtClean="0"/>
              <a:t>11</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Nina</a:t>
            </a:r>
          </a:p>
        </p:txBody>
      </p:sp>
      <p:sp>
        <p:nvSpPr>
          <p:cNvPr id="4" name="Slide Number Placeholder 3"/>
          <p:cNvSpPr>
            <a:spLocks noGrp="1"/>
          </p:cNvSpPr>
          <p:nvPr>
            <p:ph type="sldNum" sz="quarter" idx="10"/>
          </p:nvPr>
        </p:nvSpPr>
        <p:spPr/>
        <p:txBody>
          <a:bodyPr/>
          <a:lstStyle/>
          <a:p>
            <a:fld id="{2A81289F-1553-4979-BACF-0C12434207EB}" type="slidenum">
              <a:rPr lang="en-GB" smtClean="0"/>
              <a:t>12</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Nina</a:t>
            </a:r>
          </a:p>
        </p:txBody>
      </p:sp>
      <p:sp>
        <p:nvSpPr>
          <p:cNvPr id="4" name="Slide Number Placeholder 3"/>
          <p:cNvSpPr>
            <a:spLocks noGrp="1"/>
          </p:cNvSpPr>
          <p:nvPr>
            <p:ph type="sldNum" sz="quarter" idx="10"/>
          </p:nvPr>
        </p:nvSpPr>
        <p:spPr/>
        <p:txBody>
          <a:bodyPr/>
          <a:lstStyle/>
          <a:p>
            <a:fld id="{2A81289F-1553-4979-BACF-0C12434207EB}" type="slidenum">
              <a:rPr lang="en-GB" smtClean="0"/>
              <a:t>13</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Heather</a:t>
            </a:r>
          </a:p>
        </p:txBody>
      </p:sp>
      <p:sp>
        <p:nvSpPr>
          <p:cNvPr id="4" name="Slide Number Placeholder 3"/>
          <p:cNvSpPr>
            <a:spLocks noGrp="1"/>
          </p:cNvSpPr>
          <p:nvPr>
            <p:ph type="sldNum" sz="quarter" idx="10"/>
          </p:nvPr>
        </p:nvSpPr>
        <p:spPr/>
        <p:txBody>
          <a:bodyPr/>
          <a:lstStyle/>
          <a:p>
            <a:fld id="{2A81289F-1553-4979-BACF-0C12434207EB}" type="slidenum">
              <a:rPr lang="en-GB" smtClean="0"/>
              <a:t>18</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Charlotte</a:t>
            </a:r>
          </a:p>
        </p:txBody>
      </p:sp>
      <p:sp>
        <p:nvSpPr>
          <p:cNvPr id="4" name="Slide Number Placeholder 3"/>
          <p:cNvSpPr>
            <a:spLocks noGrp="1"/>
          </p:cNvSpPr>
          <p:nvPr>
            <p:ph type="sldNum" sz="quarter" idx="10"/>
          </p:nvPr>
        </p:nvSpPr>
        <p:spPr/>
        <p:txBody>
          <a:bodyPr/>
          <a:lstStyle/>
          <a:p>
            <a:fld id="{2A81289F-1553-4979-BACF-0C12434207EB}" type="slidenum">
              <a:rPr lang="en-GB" smtClean="0"/>
              <a:t>19</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Nina</a:t>
            </a:r>
          </a:p>
        </p:txBody>
      </p:sp>
      <p:sp>
        <p:nvSpPr>
          <p:cNvPr id="4" name="Slide Number Placeholder 3"/>
          <p:cNvSpPr>
            <a:spLocks noGrp="1"/>
          </p:cNvSpPr>
          <p:nvPr>
            <p:ph type="sldNum" sz="quarter" idx="10"/>
          </p:nvPr>
        </p:nvSpPr>
        <p:spPr/>
        <p:txBody>
          <a:bodyPr/>
          <a:lstStyle/>
          <a:p>
            <a:fld id="{2A81289F-1553-4979-BACF-0C12434207EB}" type="slidenum">
              <a:rPr lang="en-GB" smtClean="0"/>
              <a:t>20</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Cathy</a:t>
            </a:r>
          </a:p>
          <a:p>
            <a:endParaRPr lang="en-GB" dirty="0"/>
          </a:p>
        </p:txBody>
      </p:sp>
      <p:sp>
        <p:nvSpPr>
          <p:cNvPr id="4" name="Slide Number Placeholder 3"/>
          <p:cNvSpPr>
            <a:spLocks noGrp="1"/>
          </p:cNvSpPr>
          <p:nvPr>
            <p:ph type="sldNum" sz="quarter" idx="10"/>
          </p:nvPr>
        </p:nvSpPr>
        <p:spPr/>
        <p:txBody>
          <a:bodyPr/>
          <a:lstStyle/>
          <a:p>
            <a:fld id="{2A81289F-1553-4979-BACF-0C12434207EB}" type="slidenum">
              <a:rPr lang="en-GB" smtClean="0"/>
              <a:t>21</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Heather</a:t>
            </a:r>
          </a:p>
        </p:txBody>
      </p:sp>
      <p:sp>
        <p:nvSpPr>
          <p:cNvPr id="4" name="Slide Number Placeholder 3"/>
          <p:cNvSpPr>
            <a:spLocks noGrp="1"/>
          </p:cNvSpPr>
          <p:nvPr>
            <p:ph type="sldNum" sz="quarter" idx="10"/>
          </p:nvPr>
        </p:nvSpPr>
        <p:spPr/>
        <p:txBody>
          <a:bodyPr/>
          <a:lstStyle/>
          <a:p>
            <a:fld id="{2A81289F-1553-4979-BACF-0C12434207EB}" type="slidenum">
              <a:rPr lang="en-GB" smtClean="0"/>
              <a:t>22</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Nina</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7195386-BD17-4EB0-A3C2-33B935EF2CA7}" type="slidenum">
              <a:rPr lang="en-GB" altLang="en-US" sz="1200" smtClean="0"/>
              <a:pPr/>
              <a:t>23</a:t>
            </a:fld>
            <a:endParaRPr lang="en-GB"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Nina</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3799936-56B6-427F-8392-3BB2DFEEBD63}" type="slidenum">
              <a:rPr lang="en-GB" altLang="en-US" sz="1200" smtClean="0"/>
              <a:pPr/>
              <a:t>24</a:t>
            </a:fld>
            <a:endParaRPr lang="en-GB"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Cathy</a:t>
            </a:r>
          </a:p>
        </p:txBody>
      </p:sp>
      <p:sp>
        <p:nvSpPr>
          <p:cNvPr id="4" name="Slide Number Placeholder 3"/>
          <p:cNvSpPr>
            <a:spLocks noGrp="1"/>
          </p:cNvSpPr>
          <p:nvPr>
            <p:ph type="sldNum" sz="quarter" idx="10"/>
          </p:nvPr>
        </p:nvSpPr>
        <p:spPr/>
        <p:txBody>
          <a:bodyPr/>
          <a:lstStyle/>
          <a:p>
            <a:fld id="{2A81289F-1553-4979-BACF-0C12434207EB}" type="slidenum">
              <a:rPr lang="en-GB" smtClean="0"/>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Nina</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14451F-40B6-4798-869C-7C060DE3E782}" type="slidenum">
              <a:rPr lang="en-GB" altLang="en-US" sz="1200" smtClean="0"/>
              <a:pPr/>
              <a:t>25</a:t>
            </a:fld>
            <a:endParaRPr lang="en-GB"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Heather</a:t>
            </a:r>
          </a:p>
        </p:txBody>
      </p:sp>
      <p:sp>
        <p:nvSpPr>
          <p:cNvPr id="4" name="Slide Number Placeholder 3"/>
          <p:cNvSpPr>
            <a:spLocks noGrp="1"/>
          </p:cNvSpPr>
          <p:nvPr>
            <p:ph type="sldNum" sz="quarter" idx="10"/>
          </p:nvPr>
        </p:nvSpPr>
        <p:spPr/>
        <p:txBody>
          <a:bodyPr/>
          <a:lstStyle/>
          <a:p>
            <a:fld id="{2A81289F-1553-4979-BACF-0C12434207EB}" type="slidenum">
              <a:rPr lang="en-GB" smtClean="0"/>
              <a:t>27</a:t>
            </a:fld>
            <a:endParaRPr lang="en-GB" dirty="0"/>
          </a:p>
        </p:txBody>
      </p:sp>
    </p:spTree>
    <p:extLst>
      <p:ext uri="{BB962C8B-B14F-4D97-AF65-F5344CB8AC3E}">
        <p14:creationId xmlns:p14="http://schemas.microsoft.com/office/powerpoint/2010/main" val="3756104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Charlotte</a:t>
            </a:r>
          </a:p>
        </p:txBody>
      </p:sp>
      <p:sp>
        <p:nvSpPr>
          <p:cNvPr id="4" name="Slide Number Placeholder 3"/>
          <p:cNvSpPr>
            <a:spLocks noGrp="1"/>
          </p:cNvSpPr>
          <p:nvPr>
            <p:ph type="sldNum" sz="quarter" idx="10"/>
          </p:nvPr>
        </p:nvSpPr>
        <p:spPr/>
        <p:txBody>
          <a:bodyPr/>
          <a:lstStyle/>
          <a:p>
            <a:fld id="{2A81289F-1553-4979-BACF-0C12434207EB}" type="slidenum">
              <a:rPr lang="en-GB" smtClean="0"/>
              <a:t>28</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Cathy</a:t>
            </a:r>
          </a:p>
        </p:txBody>
      </p:sp>
      <p:sp>
        <p:nvSpPr>
          <p:cNvPr id="4" name="Slide Number Placeholder 3"/>
          <p:cNvSpPr>
            <a:spLocks noGrp="1"/>
          </p:cNvSpPr>
          <p:nvPr>
            <p:ph type="sldNum" sz="quarter" idx="10"/>
          </p:nvPr>
        </p:nvSpPr>
        <p:spPr/>
        <p:txBody>
          <a:bodyPr/>
          <a:lstStyle/>
          <a:p>
            <a:fld id="{2A81289F-1553-4979-BACF-0C12434207EB}" type="slidenum">
              <a:rPr lang="en-GB" smtClean="0"/>
              <a:t>29</a:t>
            </a:fld>
            <a:endParaRPr lang="en-GB" dirty="0"/>
          </a:p>
        </p:txBody>
      </p:sp>
    </p:spTree>
    <p:extLst>
      <p:ext uri="{BB962C8B-B14F-4D97-AF65-F5344CB8AC3E}">
        <p14:creationId xmlns:p14="http://schemas.microsoft.com/office/powerpoint/2010/main" val="51983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Cathy</a:t>
            </a:r>
          </a:p>
        </p:txBody>
      </p:sp>
      <p:sp>
        <p:nvSpPr>
          <p:cNvPr id="4" name="Slide Number Placeholder 3"/>
          <p:cNvSpPr>
            <a:spLocks noGrp="1"/>
          </p:cNvSpPr>
          <p:nvPr>
            <p:ph type="sldNum" sz="quarter" idx="10"/>
          </p:nvPr>
        </p:nvSpPr>
        <p:spPr/>
        <p:txBody>
          <a:bodyPr/>
          <a:lstStyle/>
          <a:p>
            <a:fld id="{2A81289F-1553-4979-BACF-0C12434207EB}" type="slidenum">
              <a:rPr lang="en-GB" smtClean="0"/>
              <a:t>3</a:t>
            </a:fld>
            <a:endParaRPr lang="en-GB" dirty="0"/>
          </a:p>
        </p:txBody>
      </p:sp>
    </p:spTree>
    <p:extLst>
      <p:ext uri="{BB962C8B-B14F-4D97-AF65-F5344CB8AC3E}">
        <p14:creationId xmlns:p14="http://schemas.microsoft.com/office/powerpoint/2010/main" val="417499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Charlotte</a:t>
            </a:r>
          </a:p>
        </p:txBody>
      </p:sp>
      <p:sp>
        <p:nvSpPr>
          <p:cNvPr id="4" name="Slide Number Placeholder 3"/>
          <p:cNvSpPr>
            <a:spLocks noGrp="1"/>
          </p:cNvSpPr>
          <p:nvPr>
            <p:ph type="sldNum" sz="quarter" idx="10"/>
          </p:nvPr>
        </p:nvSpPr>
        <p:spPr/>
        <p:txBody>
          <a:bodyPr/>
          <a:lstStyle/>
          <a:p>
            <a:fld id="{2A81289F-1553-4979-BACF-0C12434207EB}" type="slidenum">
              <a:rPr lang="en-GB" smtClean="0"/>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Heather	</a:t>
            </a:r>
          </a:p>
        </p:txBody>
      </p:sp>
      <p:sp>
        <p:nvSpPr>
          <p:cNvPr id="4" name="Slide Number Placeholder 3"/>
          <p:cNvSpPr>
            <a:spLocks noGrp="1"/>
          </p:cNvSpPr>
          <p:nvPr>
            <p:ph type="sldNum" sz="quarter" idx="10"/>
          </p:nvPr>
        </p:nvSpPr>
        <p:spPr/>
        <p:txBody>
          <a:bodyPr/>
          <a:lstStyle/>
          <a:p>
            <a:fld id="{2A81289F-1553-4979-BACF-0C12434207EB}" type="slidenum">
              <a:rPr lang="en-GB" smtClean="0"/>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Cathy</a:t>
            </a:r>
          </a:p>
        </p:txBody>
      </p:sp>
      <p:sp>
        <p:nvSpPr>
          <p:cNvPr id="4" name="Slide Number Placeholder 3"/>
          <p:cNvSpPr>
            <a:spLocks noGrp="1"/>
          </p:cNvSpPr>
          <p:nvPr>
            <p:ph type="sldNum" sz="quarter" idx="10"/>
          </p:nvPr>
        </p:nvSpPr>
        <p:spPr/>
        <p:txBody>
          <a:bodyPr/>
          <a:lstStyle/>
          <a:p>
            <a:fld id="{2A81289F-1553-4979-BACF-0C12434207EB}" type="slidenum">
              <a:rPr lang="en-GB" smtClean="0"/>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a:p>
            <a:r>
              <a:rPr lang="en-GB" dirty="0"/>
              <a:t>Nina</a:t>
            </a:r>
          </a:p>
        </p:txBody>
      </p:sp>
      <p:sp>
        <p:nvSpPr>
          <p:cNvPr id="4" name="Slide Number Placeholder 3"/>
          <p:cNvSpPr>
            <a:spLocks noGrp="1"/>
          </p:cNvSpPr>
          <p:nvPr>
            <p:ph type="sldNum" sz="quarter" idx="10"/>
          </p:nvPr>
        </p:nvSpPr>
        <p:spPr/>
        <p:txBody>
          <a:bodyPr/>
          <a:lstStyle/>
          <a:p>
            <a:fld id="{2A81289F-1553-4979-BACF-0C12434207EB}" type="slidenum">
              <a:rPr lang="en-GB" smtClean="0"/>
              <a:t>8</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Cathy</a:t>
            </a:r>
          </a:p>
        </p:txBody>
      </p:sp>
      <p:sp>
        <p:nvSpPr>
          <p:cNvPr id="4" name="Slide Number Placeholder 3"/>
          <p:cNvSpPr>
            <a:spLocks noGrp="1"/>
          </p:cNvSpPr>
          <p:nvPr>
            <p:ph type="sldNum" sz="quarter" idx="10"/>
          </p:nvPr>
        </p:nvSpPr>
        <p:spPr/>
        <p:txBody>
          <a:bodyPr/>
          <a:lstStyle/>
          <a:p>
            <a:fld id="{2A81289F-1553-4979-BACF-0C12434207EB}" type="slidenum">
              <a:rPr lang="en-GB" smtClean="0"/>
              <a:t>9</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Heather</a:t>
            </a:r>
          </a:p>
          <a:p>
            <a:endParaRPr lang="en-GB" dirty="0"/>
          </a:p>
        </p:txBody>
      </p:sp>
      <p:sp>
        <p:nvSpPr>
          <p:cNvPr id="4" name="Slide Number Placeholder 3"/>
          <p:cNvSpPr>
            <a:spLocks noGrp="1"/>
          </p:cNvSpPr>
          <p:nvPr>
            <p:ph type="sldNum" sz="quarter" idx="10"/>
          </p:nvPr>
        </p:nvSpPr>
        <p:spPr/>
        <p:txBody>
          <a:bodyPr/>
          <a:lstStyle/>
          <a:p>
            <a:fld id="{2A81289F-1553-4979-BACF-0C12434207EB}" type="slidenum">
              <a:rPr lang="en-GB" smtClean="0"/>
              <a:t>10</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2ADC30B-314E-49F6-B3DE-4A42F8E712D6}" type="datetimeFigureOut">
              <a:rPr lang="en-US" smtClean="0"/>
              <a:t>9/16/2024</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06E941A-0277-498E-872C-C12C8C56124D}"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ADC30B-314E-49F6-B3DE-4A42F8E712D6}" type="datetimeFigureOut">
              <a:rPr lang="en-US" smtClean="0"/>
              <a:t>9/16/2024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6E941A-0277-498E-872C-C12C8C56124D}"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ADC30B-314E-49F6-B3DE-4A42F8E712D6}" type="datetimeFigureOut">
              <a:rPr lang="en-US" smtClean="0"/>
              <a:t>9/16/2024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6E941A-0277-498E-872C-C12C8C56124D}"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ADC30B-314E-49F6-B3DE-4A42F8E712D6}" type="datetimeFigureOut">
              <a:rPr lang="en-US" smtClean="0"/>
              <a:t>9/16/2024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6E941A-0277-498E-872C-C12C8C56124D}" type="slidenum">
              <a:rPr lang="en-GB" smtClean="0"/>
              <a:t>‹#›</a:t>
            </a:fld>
            <a:endParaRPr lang="en-GB"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2ADC30B-314E-49F6-B3DE-4A42F8E712D6}" type="datetimeFigureOut">
              <a:rPr lang="en-US" smtClean="0"/>
              <a:t>9/16/2024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6E941A-0277-498E-872C-C12C8C56124D}" type="slidenum">
              <a:rPr lang="en-GB" smtClean="0"/>
              <a:t>‹#›</a:t>
            </a:fld>
            <a:endParaRPr lang="en-GB"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2ADC30B-314E-49F6-B3DE-4A42F8E712D6}" type="datetimeFigureOut">
              <a:rPr lang="en-US" smtClean="0"/>
              <a:t>9/16/2024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6E941A-0277-498E-872C-C12C8C56124D}" type="slidenum">
              <a:rPr lang="en-GB" smtClean="0"/>
              <a:t>‹#›</a:t>
            </a:fld>
            <a:endParaRPr lang="en-GB"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2ADC30B-314E-49F6-B3DE-4A42F8E712D6}" type="datetimeFigureOut">
              <a:rPr lang="en-US" smtClean="0"/>
              <a:t>9/16/2024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06E941A-0277-498E-872C-C12C8C56124D}"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ADC30B-314E-49F6-B3DE-4A42F8E712D6}" type="datetimeFigureOut">
              <a:rPr lang="en-US" smtClean="0"/>
              <a:t>9/16/2024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06E941A-0277-498E-872C-C12C8C56124D}" type="slidenum">
              <a:rPr lang="en-GB" smtClean="0"/>
              <a:t>‹#›</a:t>
            </a:fld>
            <a:endParaRPr lang="en-GB"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DC30B-314E-49F6-B3DE-4A42F8E712D6}" type="datetimeFigureOut">
              <a:rPr lang="en-US" smtClean="0"/>
              <a:t>9/16/2024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06E941A-0277-498E-872C-C12C8C56124D}"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02ADC30B-314E-49F6-B3DE-4A42F8E712D6}" type="datetimeFigureOut">
              <a:rPr lang="en-US" smtClean="0"/>
              <a:t>9/16/2024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6E941A-0277-498E-872C-C12C8C56124D}"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02ADC30B-314E-49F6-B3DE-4A42F8E712D6}" type="datetimeFigureOut">
              <a:rPr lang="en-US" smtClean="0"/>
              <a:t>9/16/2024</a:t>
            </a:fld>
            <a:endParaRPr lang="en-GB"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06E941A-0277-498E-872C-C12C8C56124D}" type="slidenum">
              <a:rPr lang="en-GB" smtClean="0"/>
              <a:t>‹#›</a:t>
            </a:fld>
            <a:endParaRPr lang="en-GB"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2ADC30B-314E-49F6-B3DE-4A42F8E712D6}" type="datetimeFigureOut">
              <a:rPr lang="en-US" smtClean="0"/>
              <a:t>9/16/2024</a:t>
            </a:fld>
            <a:endParaRPr lang="en-GB"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06E941A-0277-498E-872C-C12C8C56124D}"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69977" y="11583406"/>
            <a:ext cx="2164098" cy="181691"/>
          </a:xfrm>
        </p:spPr>
        <p:txBody>
          <a:bodyPr>
            <a:normAutofit fontScale="25000" lnSpcReduction="20000"/>
          </a:bodyPr>
          <a:lstStyle/>
          <a:p>
            <a:endParaRPr lang="en-GB" dirty="0"/>
          </a:p>
        </p:txBody>
      </p:sp>
      <p:pic>
        <p:nvPicPr>
          <p:cNvPr id="1026" name="Picture 2" descr="St Luke's C.E. Primary School - Yea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101" y="2111529"/>
            <a:ext cx="8809379" cy="3852363"/>
          </a:xfrm>
        </p:spPr>
        <p:txBody>
          <a:bodyPr>
            <a:normAutofit/>
          </a:bodyPr>
          <a:lstStyle/>
          <a:p>
            <a:pPr marL="109728" indent="0" algn="just">
              <a:buNone/>
            </a:pPr>
            <a:r>
              <a:rPr lang="en-GB" sz="1600" dirty="0"/>
              <a:t>During the school day, the children are immersed in a rich and varied curriculum. </a:t>
            </a:r>
          </a:p>
          <a:p>
            <a:pPr marL="109728" indent="0" algn="just">
              <a:buNone/>
            </a:pPr>
            <a:endParaRPr lang="en-GB" sz="1600" dirty="0"/>
          </a:p>
          <a:p>
            <a:pPr marL="109728" indent="0" algn="just">
              <a:buNone/>
            </a:pPr>
            <a:r>
              <a:rPr lang="en-GB" sz="1600" dirty="0"/>
              <a:t>In Yr. 3, each class shall take part in Forest School (two half-terms over the year to experience two different seasons) and will begin to learn French. </a:t>
            </a:r>
          </a:p>
          <a:p>
            <a:pPr marL="109728" indent="0">
              <a:buNone/>
            </a:pPr>
            <a:endParaRPr lang="en-GB" sz="1600" dirty="0"/>
          </a:p>
          <a:p>
            <a:pPr marL="109728" indent="0">
              <a:buNone/>
            </a:pPr>
            <a:r>
              <a:rPr lang="en-GB" sz="1600" dirty="0"/>
              <a:t>Some of the topics in other subjects include:</a:t>
            </a:r>
          </a:p>
          <a:p>
            <a:r>
              <a:rPr lang="en-GB" sz="1600" dirty="0"/>
              <a:t>Scavengers and Settlers</a:t>
            </a:r>
          </a:p>
          <a:p>
            <a:r>
              <a:rPr lang="en-GB" sz="1600" dirty="0"/>
              <a:t>Different Places, Similar Lives</a:t>
            </a:r>
          </a:p>
          <a:p>
            <a:r>
              <a:rPr lang="en-GB" sz="1600" dirty="0"/>
              <a:t>Vanishing Rainforests</a:t>
            </a:r>
          </a:p>
          <a:p>
            <a:r>
              <a:rPr lang="en-GB" sz="1600" dirty="0"/>
              <a:t>Friction and Magnets</a:t>
            </a:r>
          </a:p>
          <a:p>
            <a:r>
              <a:rPr lang="en-GB" sz="1600" dirty="0"/>
              <a:t>Rocks</a:t>
            </a:r>
          </a:p>
          <a:p>
            <a:r>
              <a:rPr lang="en-GB" sz="1600" dirty="0"/>
              <a:t>Plants</a:t>
            </a:r>
          </a:p>
          <a:p>
            <a:r>
              <a:rPr lang="en-GB" sz="1600" dirty="0"/>
              <a:t>Light</a:t>
            </a:r>
          </a:p>
          <a:p>
            <a:endParaRPr lang="en-GB" dirty="0"/>
          </a:p>
        </p:txBody>
      </p:sp>
      <p:sp>
        <p:nvSpPr>
          <p:cNvPr id="4" name="Litebulb"/>
          <p:cNvSpPr>
            <a:spLocks noEditPoints="1" noChangeArrowheads="1"/>
          </p:cNvSpPr>
          <p:nvPr/>
        </p:nvSpPr>
        <p:spPr bwMode="auto">
          <a:xfrm>
            <a:off x="1952689" y="5459836"/>
            <a:ext cx="590885" cy="50405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5" name="Picture 3" descr="C:\Users\user\AppData\Local\Microsoft\Windows\INetCache\IE\FMCZ34LC\MC9003831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5662" y="4763553"/>
            <a:ext cx="720080" cy="680644"/>
          </a:xfrm>
          <a:prstGeom prst="rect">
            <a:avLst/>
          </a:prstGeom>
          <a:noFill/>
          <a:extLst>
            <a:ext uri="{909E8E84-426E-40DD-AFC4-6F175D3DCCD1}">
              <a14:hiddenFill xmlns:a14="http://schemas.microsoft.com/office/drawing/2010/main">
                <a:solidFill>
                  <a:srgbClr val="FFFFFF"/>
                </a:solidFill>
              </a14:hiddenFill>
            </a:ext>
          </a:extLst>
        </p:spPr>
      </p:pic>
      <p:sp>
        <p:nvSpPr>
          <p:cNvPr id="1026" name="AutoShape 2" descr="Image result for cavem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028" name="Picture 4" descr="See the source image"/>
          <p:cNvPicPr>
            <a:picLocks noChangeAspect="1" noChangeArrowheads="1"/>
          </p:cNvPicPr>
          <p:nvPr/>
        </p:nvPicPr>
        <p:blipFill>
          <a:blip r:embed="rId4" cstate="print"/>
          <a:srcRect/>
          <a:stretch>
            <a:fillRect/>
          </a:stretch>
        </p:blipFill>
        <p:spPr bwMode="auto">
          <a:xfrm>
            <a:off x="4879089" y="3973369"/>
            <a:ext cx="957795" cy="1008804"/>
          </a:xfrm>
          <a:prstGeom prst="rect">
            <a:avLst/>
          </a:prstGeom>
          <a:noFill/>
        </p:spPr>
      </p:pic>
      <p:pic>
        <p:nvPicPr>
          <p:cNvPr id="7" name="Picture 6"/>
          <p:cNvPicPr>
            <a:picLocks noChangeAspect="1"/>
          </p:cNvPicPr>
          <p:nvPr/>
        </p:nvPicPr>
        <p:blipFill>
          <a:blip r:embed="rId5"/>
          <a:stretch>
            <a:fillRect/>
          </a:stretch>
        </p:blipFill>
        <p:spPr>
          <a:xfrm>
            <a:off x="6660232" y="2821832"/>
            <a:ext cx="2483768" cy="4069135"/>
          </a:xfrm>
          <a:prstGeom prst="rect">
            <a:avLst/>
          </a:prstGeom>
          <a:ln>
            <a:noFill/>
          </a:ln>
          <a:effectLst>
            <a:softEdge rad="112500"/>
          </a:effectLst>
        </p:spPr>
      </p:pic>
      <p:pic>
        <p:nvPicPr>
          <p:cNvPr id="8" name="Picture 7"/>
          <p:cNvPicPr>
            <a:picLocks noChangeAspect="1"/>
          </p:cNvPicPr>
          <p:nvPr/>
        </p:nvPicPr>
        <p:blipFill>
          <a:blip r:embed="rId6"/>
          <a:stretch>
            <a:fillRect/>
          </a:stretch>
        </p:blipFill>
        <p:spPr>
          <a:xfrm>
            <a:off x="2365711" y="113283"/>
            <a:ext cx="4203487" cy="190889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55392"/>
            <a:ext cx="8229600" cy="4525963"/>
          </a:xfrm>
        </p:spPr>
        <p:txBody>
          <a:bodyPr>
            <a:normAutofit fontScale="92500" lnSpcReduction="20000"/>
          </a:bodyPr>
          <a:lstStyle/>
          <a:p>
            <a:pPr marL="109728" indent="0">
              <a:buNone/>
            </a:pPr>
            <a:r>
              <a:rPr lang="en-GB" sz="1600" u="sng" dirty="0">
                <a:solidFill>
                  <a:srgbClr val="0070C0"/>
                </a:solidFill>
              </a:rPr>
              <a:t>Autumn </a:t>
            </a:r>
            <a:r>
              <a:rPr lang="en-GB" sz="1600" dirty="0"/>
              <a:t> </a:t>
            </a:r>
          </a:p>
          <a:p>
            <a:pPr marL="109728" indent="0">
              <a:buNone/>
            </a:pPr>
            <a:r>
              <a:rPr lang="en-GB" sz="1600" dirty="0"/>
              <a:t>VR Experience (a trip to Ancient Egypt &amp; the Amazon Rainforest)</a:t>
            </a:r>
          </a:p>
          <a:p>
            <a:pPr marL="109728" indent="0">
              <a:buNone/>
            </a:pPr>
            <a:r>
              <a:rPr lang="en-GB" sz="1600" dirty="0"/>
              <a:t>Pantomime (whole school trip) (“Oh yes we are!”)</a:t>
            </a:r>
          </a:p>
          <a:p>
            <a:pPr marL="109728" indent="0">
              <a:buNone/>
            </a:pPr>
            <a:endParaRPr lang="en-GB" sz="1600" dirty="0"/>
          </a:p>
          <a:p>
            <a:pPr marL="109728" indent="0">
              <a:buNone/>
            </a:pPr>
            <a:r>
              <a:rPr lang="en-GB" sz="1600" u="sng" dirty="0">
                <a:solidFill>
                  <a:srgbClr val="0070C0"/>
                </a:solidFill>
              </a:rPr>
              <a:t>Spring</a:t>
            </a:r>
            <a:r>
              <a:rPr lang="en-GB" sz="1600" u="sng" dirty="0"/>
              <a:t> </a:t>
            </a:r>
          </a:p>
          <a:p>
            <a:pPr marL="109728" indent="0">
              <a:buNone/>
            </a:pPr>
            <a:r>
              <a:rPr lang="en-GB" sz="1600" dirty="0"/>
              <a:t>Creswell Crags (our main year group trip) (Rocks and Early Man)</a:t>
            </a:r>
          </a:p>
          <a:p>
            <a:pPr marL="109728" indent="0">
              <a:buNone/>
            </a:pPr>
            <a:endParaRPr lang="en-GB" sz="1600" u="sng" dirty="0">
              <a:solidFill>
                <a:srgbClr val="0070C0"/>
              </a:solidFill>
            </a:endParaRPr>
          </a:p>
          <a:p>
            <a:pPr marL="109728" indent="0">
              <a:buNone/>
            </a:pPr>
            <a:r>
              <a:rPr lang="en-GB" sz="1600" u="sng" dirty="0">
                <a:solidFill>
                  <a:srgbClr val="0070C0"/>
                </a:solidFill>
              </a:rPr>
              <a:t>Summer</a:t>
            </a:r>
            <a:r>
              <a:rPr lang="en-GB" sz="1600" dirty="0"/>
              <a:t> </a:t>
            </a:r>
          </a:p>
          <a:p>
            <a:pPr marL="109728" indent="0">
              <a:buNone/>
            </a:pPr>
            <a:r>
              <a:rPr lang="en-GB" sz="1600" dirty="0"/>
              <a:t>Swimming Week</a:t>
            </a:r>
          </a:p>
          <a:p>
            <a:pPr marL="109728" indent="0">
              <a:buNone/>
            </a:pPr>
            <a:r>
              <a:rPr lang="en-GB" sz="1600" dirty="0"/>
              <a:t>Local Walk</a:t>
            </a:r>
          </a:p>
          <a:p>
            <a:endParaRPr lang="en-GB" sz="1600" dirty="0"/>
          </a:p>
          <a:p>
            <a:pPr marL="109728" indent="0">
              <a:buNone/>
            </a:pPr>
            <a:r>
              <a:rPr lang="en-GB" sz="1600" dirty="0"/>
              <a:t>We are always looking into other ways to further enhance the children’s learning: to bring their learning to life.</a:t>
            </a:r>
          </a:p>
          <a:p>
            <a:pPr marL="109728" indent="0">
              <a:buNone/>
            </a:pPr>
            <a:endParaRPr lang="en-GB" sz="1600" dirty="0"/>
          </a:p>
          <a:p>
            <a:pPr marL="109728" indent="0">
              <a:buNone/>
            </a:pPr>
            <a:r>
              <a:rPr lang="en-GB" sz="1600" dirty="0"/>
              <a:t>More details for all trips shall be sent out over the year.</a:t>
            </a:r>
          </a:p>
          <a:p>
            <a:pPr marL="109728" indent="0">
              <a:buNone/>
            </a:pPr>
            <a:endParaRPr lang="en-GB" sz="1600" dirty="0"/>
          </a:p>
          <a:p>
            <a:pPr marL="109728" indent="0" algn="ctr">
              <a:buNone/>
            </a:pPr>
            <a:r>
              <a:rPr lang="en-GB" sz="2800" b="1" dirty="0">
                <a:solidFill>
                  <a:srgbClr val="00FF00"/>
                </a:solidFill>
              </a:rPr>
              <a:t>Can you help?</a:t>
            </a:r>
          </a:p>
          <a:p>
            <a:pPr marL="109728" indent="0" algn="ctr">
              <a:buNone/>
            </a:pPr>
            <a:r>
              <a:rPr lang="en-GB" sz="2600" b="1" dirty="0">
                <a:solidFill>
                  <a:srgbClr val="00FF00"/>
                </a:solidFill>
              </a:rPr>
              <a:t>Your expertise could enhance their learning journey.</a:t>
            </a:r>
          </a:p>
        </p:txBody>
      </p:sp>
      <p:sp>
        <p:nvSpPr>
          <p:cNvPr id="3" name="Title 2"/>
          <p:cNvSpPr>
            <a:spLocks noGrp="1"/>
          </p:cNvSpPr>
          <p:nvPr>
            <p:ph type="title"/>
          </p:nvPr>
        </p:nvSpPr>
        <p:spPr>
          <a:xfrm>
            <a:off x="457200" y="274638"/>
            <a:ext cx="4690864" cy="1143000"/>
          </a:xfrm>
        </p:spPr>
        <p:txBody>
          <a:bodyPr>
            <a:normAutofit fontScale="90000"/>
          </a:bodyPr>
          <a:lstStyle/>
          <a:p>
            <a:r>
              <a:rPr lang="en-GB" dirty="0"/>
              <a:t>Events and trips …</a:t>
            </a:r>
          </a:p>
        </p:txBody>
      </p:sp>
      <p:pic>
        <p:nvPicPr>
          <p:cNvPr id="5" name="Picture 4"/>
          <p:cNvPicPr>
            <a:picLocks noChangeAspect="1"/>
          </p:cNvPicPr>
          <p:nvPr/>
        </p:nvPicPr>
        <p:blipFill>
          <a:blip r:embed="rId3"/>
          <a:stretch>
            <a:fillRect/>
          </a:stretch>
        </p:blipFill>
        <p:spPr>
          <a:xfrm>
            <a:off x="6732240" y="241084"/>
            <a:ext cx="2051720" cy="27809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5956" y="2117658"/>
            <a:ext cx="8229600" cy="4525963"/>
          </a:xfrm>
        </p:spPr>
        <p:txBody>
          <a:bodyPr>
            <a:normAutofit/>
          </a:bodyPr>
          <a:lstStyle/>
          <a:p>
            <a:r>
              <a:rPr lang="en-GB" sz="1600" dirty="0"/>
              <a:t>The children should come to school wearing their PE kit. Please refer to the PE kit uniform policy and we do ask that the children are dressed for the weather, i.e. rugby shirt and joggers in winter</a:t>
            </a:r>
          </a:p>
          <a:p>
            <a:r>
              <a:rPr lang="en-GB" sz="1600" dirty="0"/>
              <a:t>Long hair should be tied back and earrings should be removed (or if recently pierced, covered with plasters).</a:t>
            </a:r>
          </a:p>
          <a:p>
            <a:endParaRPr lang="en-GB" sz="1600" dirty="0"/>
          </a:p>
          <a:p>
            <a:endParaRPr lang="en-GB" sz="1600" dirty="0"/>
          </a:p>
          <a:p>
            <a:r>
              <a:rPr lang="en-GB" sz="1600" dirty="0">
                <a:solidFill>
                  <a:srgbClr val="FF0000"/>
                </a:solidFill>
              </a:rPr>
              <a:t>Alternatively, for two half-terms per class, Friday afternoon will be Forest  School:</a:t>
            </a:r>
          </a:p>
          <a:p>
            <a:pPr lvl="1"/>
            <a:r>
              <a:rPr lang="en-GB" sz="1400" dirty="0">
                <a:solidFill>
                  <a:srgbClr val="FF0000"/>
                </a:solidFill>
              </a:rPr>
              <a:t>Please refer to the HSO to consent and to find out more</a:t>
            </a:r>
          </a:p>
          <a:p>
            <a:pPr lvl="2"/>
            <a:r>
              <a:rPr lang="en-GB" sz="1400" dirty="0">
                <a:solidFill>
                  <a:srgbClr val="FF0000"/>
                </a:solidFill>
              </a:rPr>
              <a:t>3D: Autumn 1 and Spring 2</a:t>
            </a:r>
          </a:p>
          <a:p>
            <a:pPr lvl="2"/>
            <a:r>
              <a:rPr lang="en-GB" sz="1400" dirty="0">
                <a:solidFill>
                  <a:srgbClr val="FF0000"/>
                </a:solidFill>
              </a:rPr>
              <a:t>3P: Autumn 2 and Summer 1</a:t>
            </a:r>
          </a:p>
          <a:p>
            <a:pPr lvl="2"/>
            <a:r>
              <a:rPr lang="en-GB" sz="1400" dirty="0">
                <a:solidFill>
                  <a:srgbClr val="FF0000"/>
                </a:solidFill>
              </a:rPr>
              <a:t>3S: Spring 1 and Summer 2</a:t>
            </a:r>
          </a:p>
          <a:p>
            <a:endParaRPr lang="en-GB" dirty="0"/>
          </a:p>
        </p:txBody>
      </p:sp>
      <p:sp>
        <p:nvSpPr>
          <p:cNvPr id="3" name="Title 2"/>
          <p:cNvSpPr>
            <a:spLocks noGrp="1"/>
          </p:cNvSpPr>
          <p:nvPr>
            <p:ph type="title"/>
          </p:nvPr>
        </p:nvSpPr>
        <p:spPr/>
        <p:txBody>
          <a:bodyPr/>
          <a:lstStyle/>
          <a:p>
            <a:r>
              <a:rPr lang="en-GB" dirty="0"/>
              <a:t>PE - Friday</a:t>
            </a:r>
          </a:p>
        </p:txBody>
      </p:sp>
      <p:pic>
        <p:nvPicPr>
          <p:cNvPr id="4" name="Picture 2" descr="C:\Users\user\AppData\Local\Microsoft\Windows\INetCache\IE\IN16RDC8\MC9003015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83059"/>
            <a:ext cx="2016224" cy="1944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5442040" y="4830725"/>
            <a:ext cx="3312368" cy="1812895"/>
          </a:xfrm>
          <a:prstGeom prst="rect">
            <a:avLst/>
          </a:prstGeom>
          <a:ln>
            <a:noFill/>
          </a:ln>
          <a:effectLst>
            <a:softEdge rad="112500"/>
          </a:effectLst>
        </p:spPr>
      </p:pic>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595744"/>
          </a:xfrm>
        </p:spPr>
        <p:txBody>
          <a:bodyPr>
            <a:normAutofit/>
          </a:bodyPr>
          <a:lstStyle/>
          <a:p>
            <a:r>
              <a:rPr lang="en-GB" sz="1600" dirty="0"/>
              <a:t>Children can keep trainers in school (in a named carrier bag which is kept on their peg).</a:t>
            </a:r>
          </a:p>
          <a:p>
            <a:pPr marL="109728" indent="0">
              <a:buNone/>
            </a:pPr>
            <a:endParaRPr lang="en-GB" sz="1600" dirty="0"/>
          </a:p>
          <a:p>
            <a:r>
              <a:rPr lang="en-GB" sz="1600" dirty="0"/>
              <a:t>The Daily Mile is completed every day except Friday (PE day). It takes place in all weathers except ice and severe rain, so please do make sure that they have a coat in school for wet days</a:t>
            </a:r>
          </a:p>
          <a:p>
            <a:endParaRPr lang="en-GB" dirty="0"/>
          </a:p>
        </p:txBody>
      </p:sp>
      <p:sp>
        <p:nvSpPr>
          <p:cNvPr id="3" name="Title 2"/>
          <p:cNvSpPr>
            <a:spLocks noGrp="1"/>
          </p:cNvSpPr>
          <p:nvPr>
            <p:ph type="title"/>
          </p:nvPr>
        </p:nvSpPr>
        <p:spPr/>
        <p:txBody>
          <a:bodyPr/>
          <a:lstStyle/>
          <a:p>
            <a:r>
              <a:rPr lang="en-GB" dirty="0"/>
              <a:t>Daily mile</a:t>
            </a:r>
          </a:p>
        </p:txBody>
      </p:sp>
      <p:pic>
        <p:nvPicPr>
          <p:cNvPr id="27650" name="Picture 2" descr="See the source image"/>
          <p:cNvPicPr>
            <a:picLocks noChangeAspect="1" noChangeArrowheads="1"/>
          </p:cNvPicPr>
          <p:nvPr/>
        </p:nvPicPr>
        <p:blipFill>
          <a:blip r:embed="rId3"/>
          <a:srcRect/>
          <a:stretch>
            <a:fillRect/>
          </a:stretch>
        </p:blipFill>
        <p:spPr bwMode="auto">
          <a:xfrm>
            <a:off x="4499992" y="166322"/>
            <a:ext cx="4644008" cy="1251316"/>
          </a:xfrm>
          <a:prstGeom prst="rect">
            <a:avLst/>
          </a:prstGeom>
          <a:noFill/>
        </p:spPr>
      </p:pic>
      <p:pic>
        <p:nvPicPr>
          <p:cNvPr id="5" name="Picture 4"/>
          <p:cNvPicPr>
            <a:picLocks noChangeAspect="1"/>
          </p:cNvPicPr>
          <p:nvPr/>
        </p:nvPicPr>
        <p:blipFill>
          <a:blip r:embed="rId4"/>
          <a:stretch>
            <a:fillRect/>
          </a:stretch>
        </p:blipFill>
        <p:spPr>
          <a:xfrm>
            <a:off x="971600" y="4077072"/>
            <a:ext cx="2247900" cy="174307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219500" y="4509120"/>
            <a:ext cx="5467300" cy="923330"/>
          </a:xfrm>
          <a:prstGeom prst="rect">
            <a:avLst/>
          </a:prstGeom>
          <a:noFill/>
        </p:spPr>
        <p:txBody>
          <a:bodyPr wrap="square" rtlCol="0">
            <a:spAutoFit/>
          </a:bodyPr>
          <a:lstStyle/>
          <a:p>
            <a:pPr marL="109728" indent="0">
              <a:buNone/>
            </a:pPr>
            <a:r>
              <a:rPr lang="en-GB" b="1" dirty="0">
                <a:solidFill>
                  <a:srgbClr val="FF0066"/>
                </a:solidFill>
              </a:rPr>
              <a:t>We do ask that children are able to quickly and independently tie their own laces if their trainers are not </a:t>
            </a:r>
            <a:r>
              <a:rPr lang="en-GB" b="1" dirty="0" err="1">
                <a:solidFill>
                  <a:srgbClr val="FF0066"/>
                </a:solidFill>
              </a:rPr>
              <a:t>velcro</a:t>
            </a:r>
            <a:r>
              <a:rPr lang="en-GB" b="1" dirty="0">
                <a:solidFill>
                  <a:srgbClr val="FF0066"/>
                </a:solidFill>
              </a:rPr>
              <a:t>.</a:t>
            </a:r>
          </a:p>
        </p:txBody>
      </p:sp>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DD59-B4B6-AF2C-BFE6-ABF15C7EE36D}"/>
              </a:ext>
            </a:extLst>
          </p:cNvPr>
          <p:cNvSpPr>
            <a:spLocks noGrp="1"/>
          </p:cNvSpPr>
          <p:nvPr>
            <p:ph type="title"/>
          </p:nvPr>
        </p:nvSpPr>
        <p:spPr/>
        <p:txBody>
          <a:bodyPr/>
          <a:lstStyle/>
          <a:p>
            <a:r>
              <a:rPr lang="en-GB" b="1" u="sng" dirty="0"/>
              <a:t>Attendance</a:t>
            </a:r>
          </a:p>
        </p:txBody>
      </p:sp>
      <p:sp>
        <p:nvSpPr>
          <p:cNvPr id="3" name="Content Placeholder 2">
            <a:extLst>
              <a:ext uri="{FF2B5EF4-FFF2-40B4-BE49-F238E27FC236}">
                <a16:creationId xmlns:a16="http://schemas.microsoft.com/office/drawing/2014/main" id="{20F94FEE-2630-A8A6-ACA2-1C45C530FA98}"/>
              </a:ext>
            </a:extLst>
          </p:cNvPr>
          <p:cNvSpPr>
            <a:spLocks noGrp="1"/>
          </p:cNvSpPr>
          <p:nvPr>
            <p:ph sz="half" idx="1"/>
          </p:nvPr>
        </p:nvSpPr>
        <p:spPr/>
        <p:txBody>
          <a:bodyPr>
            <a:normAutofit fontScale="77500" lnSpcReduction="20000"/>
          </a:bodyPr>
          <a:lstStyle/>
          <a:p>
            <a:r>
              <a:rPr lang="en-GB" dirty="0"/>
              <a:t>Good attendance is vitally important to your child’s education</a:t>
            </a:r>
          </a:p>
          <a:p>
            <a:r>
              <a:rPr lang="en-GB" dirty="0"/>
              <a:t>We monitor all children’s attendance on an half termly basis – we will write to you if your child’s attendance drops below 90%</a:t>
            </a:r>
          </a:p>
          <a:p>
            <a:r>
              <a:rPr lang="en-GB" dirty="0"/>
              <a:t>Central Schools Attendance and Welfare Service support schools and families in maintaining good attendance</a:t>
            </a:r>
          </a:p>
        </p:txBody>
      </p:sp>
      <p:pic>
        <p:nvPicPr>
          <p:cNvPr id="13" name="Content Placeholder 12">
            <a:extLst>
              <a:ext uri="{FF2B5EF4-FFF2-40B4-BE49-F238E27FC236}">
                <a16:creationId xmlns:a16="http://schemas.microsoft.com/office/drawing/2014/main" id="{F5B7D6E0-3001-80A9-59A0-9D5B157CCC7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93784" y="1628179"/>
            <a:ext cx="3321566" cy="2797109"/>
          </a:xfrm>
        </p:spPr>
      </p:pic>
      <p:sp>
        <p:nvSpPr>
          <p:cNvPr id="14" name="TextBox 13">
            <a:extLst>
              <a:ext uri="{FF2B5EF4-FFF2-40B4-BE49-F238E27FC236}">
                <a16:creationId xmlns:a16="http://schemas.microsoft.com/office/drawing/2014/main" id="{E9DDD1C2-90E0-5A06-8840-92FC00D408A8}"/>
              </a:ext>
            </a:extLst>
          </p:cNvPr>
          <p:cNvSpPr txBox="1"/>
          <p:nvPr/>
        </p:nvSpPr>
        <p:spPr>
          <a:xfrm>
            <a:off x="5346290" y="4780321"/>
            <a:ext cx="3016046" cy="1015663"/>
          </a:xfrm>
          <a:prstGeom prst="rect">
            <a:avLst/>
          </a:prstGeom>
          <a:noFill/>
        </p:spPr>
        <p:txBody>
          <a:bodyPr wrap="square" rtlCol="0">
            <a:spAutoFit/>
          </a:bodyPr>
          <a:lstStyle/>
          <a:p>
            <a:r>
              <a:rPr lang="en-GB" sz="2000" dirty="0"/>
              <a:t>This request needs to be completed at least 2 weeks in advance</a:t>
            </a:r>
          </a:p>
        </p:txBody>
      </p:sp>
      <p:sp>
        <p:nvSpPr>
          <p:cNvPr id="15" name="Arrow: Down 14">
            <a:extLst>
              <a:ext uri="{FF2B5EF4-FFF2-40B4-BE49-F238E27FC236}">
                <a16:creationId xmlns:a16="http://schemas.microsoft.com/office/drawing/2014/main" id="{AF4B3244-AB6E-E195-E51A-86DB696D1129}"/>
              </a:ext>
            </a:extLst>
          </p:cNvPr>
          <p:cNvSpPr/>
          <p:nvPr/>
        </p:nvSpPr>
        <p:spPr>
          <a:xfrm>
            <a:off x="7661787" y="4234631"/>
            <a:ext cx="280220" cy="54569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294642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CF14-2EB3-157D-293D-F4BB19D76ADA}"/>
              </a:ext>
            </a:extLst>
          </p:cNvPr>
          <p:cNvSpPr>
            <a:spLocks noGrp="1"/>
          </p:cNvSpPr>
          <p:nvPr>
            <p:ph type="title"/>
          </p:nvPr>
        </p:nvSpPr>
        <p:spPr>
          <a:xfrm>
            <a:off x="755576" y="267618"/>
            <a:ext cx="1620479" cy="994172"/>
          </a:xfrm>
        </p:spPr>
        <p:txBody>
          <a:bodyPr/>
          <a:lstStyle/>
          <a:p>
            <a:r>
              <a:rPr lang="en-GB" u="sng" dirty="0"/>
              <a:t>Fines</a:t>
            </a:r>
          </a:p>
        </p:txBody>
      </p:sp>
      <p:sp>
        <p:nvSpPr>
          <p:cNvPr id="3" name="Content Placeholder 2">
            <a:extLst>
              <a:ext uri="{FF2B5EF4-FFF2-40B4-BE49-F238E27FC236}">
                <a16:creationId xmlns:a16="http://schemas.microsoft.com/office/drawing/2014/main" id="{85D1C2C1-8508-125A-9901-F406743E1CCD}"/>
              </a:ext>
            </a:extLst>
          </p:cNvPr>
          <p:cNvSpPr>
            <a:spLocks noGrp="1"/>
          </p:cNvSpPr>
          <p:nvPr>
            <p:ph sz="half" idx="1"/>
          </p:nvPr>
        </p:nvSpPr>
        <p:spPr>
          <a:xfrm>
            <a:off x="628650" y="1797248"/>
            <a:ext cx="3886200" cy="3263504"/>
          </a:xfrm>
        </p:spPr>
        <p:txBody>
          <a:bodyPr>
            <a:normAutofit fontScale="55000" lnSpcReduction="20000"/>
          </a:bodyPr>
          <a:lstStyle/>
          <a:p>
            <a:r>
              <a:rPr lang="en-GB" sz="2900" dirty="0"/>
              <a:t>Each half day in school is known as a session.</a:t>
            </a:r>
          </a:p>
          <a:p>
            <a:r>
              <a:rPr lang="en-GB" sz="2900" dirty="0"/>
              <a:t>After 10 sessions (5 days) of unauthorised absences (over a 10 week rolling programme) you will be fined</a:t>
            </a:r>
          </a:p>
          <a:p>
            <a:r>
              <a:rPr lang="en-GB" sz="2900" dirty="0"/>
              <a:t>Both parents are fined for each child who has missed 10 sessions of school recorded as unauthorised</a:t>
            </a:r>
          </a:p>
          <a:p>
            <a:r>
              <a:rPr lang="en-GB" sz="2900" dirty="0"/>
              <a:t>FINES ARE ONLY GIVEN FOR </a:t>
            </a:r>
            <a:r>
              <a:rPr lang="en-GB" sz="2900" b="1" u="sng" dirty="0"/>
              <a:t>UNAUTHORISED ABSENCE </a:t>
            </a:r>
            <a:r>
              <a:rPr lang="en-GB" sz="2900" dirty="0"/>
              <a:t>– SICKNESS ABSENCE IS AUTHORISED</a:t>
            </a:r>
          </a:p>
          <a:p>
            <a:endParaRPr lang="en-GB" dirty="0"/>
          </a:p>
        </p:txBody>
      </p:sp>
      <p:sp>
        <p:nvSpPr>
          <p:cNvPr id="4" name="Content Placeholder 3">
            <a:extLst>
              <a:ext uri="{FF2B5EF4-FFF2-40B4-BE49-F238E27FC236}">
                <a16:creationId xmlns:a16="http://schemas.microsoft.com/office/drawing/2014/main" id="{9B463204-D794-02D7-D524-729AF11BE30E}"/>
              </a:ext>
            </a:extLst>
          </p:cNvPr>
          <p:cNvSpPr>
            <a:spLocks noGrp="1"/>
          </p:cNvSpPr>
          <p:nvPr>
            <p:ph sz="half" idx="2"/>
          </p:nvPr>
        </p:nvSpPr>
        <p:spPr>
          <a:xfrm>
            <a:off x="4607564" y="764704"/>
            <a:ext cx="4284915" cy="4608512"/>
          </a:xfrm>
        </p:spPr>
        <p:txBody>
          <a:bodyPr>
            <a:noAutofit/>
          </a:bodyPr>
          <a:lstStyle/>
          <a:p>
            <a:pPr algn="l"/>
            <a:r>
              <a:rPr lang="en-GB" sz="1600" dirty="0">
                <a:solidFill>
                  <a:srgbClr val="FF0000"/>
                </a:solidFill>
                <a:latin typeface="Arial" panose="020B0604020202020204" pitchFamily="34" charset="0"/>
                <a:cs typeface="Arial" panose="020B0604020202020204" pitchFamily="34" charset="0"/>
              </a:rPr>
              <a:t>Your local council can give each parent a fine of £80, rising to £160 if you do not pay within 21 days.</a:t>
            </a:r>
          </a:p>
          <a:p>
            <a:pPr algn="l"/>
            <a:r>
              <a:rPr lang="en-GB" sz="1600" dirty="0">
                <a:solidFill>
                  <a:srgbClr val="FF0000"/>
                </a:solidFill>
                <a:latin typeface="Arial" panose="020B0604020202020204" pitchFamily="34" charset="0"/>
                <a:cs typeface="Arial" panose="020B0604020202020204" pitchFamily="34" charset="0"/>
              </a:rPr>
              <a:t>From the 2024 to 2025 school year, each parent will only get up to 2 fines for the same child in a 3-year period.</a:t>
            </a:r>
          </a:p>
          <a:p>
            <a:pPr algn="l"/>
            <a:r>
              <a:rPr lang="en-GB" sz="1600" dirty="0">
                <a:solidFill>
                  <a:srgbClr val="FF0000"/>
                </a:solidFill>
                <a:latin typeface="Arial" panose="020B0604020202020204" pitchFamily="34" charset="0"/>
                <a:cs typeface="Arial" panose="020B0604020202020204" pitchFamily="34" charset="0"/>
              </a:rPr>
              <a:t>If you get a second fine in 3 years it will be £160. If you do not pay the fine in 28 days you may be taken to court for keeping your child out of school.</a:t>
            </a:r>
          </a:p>
          <a:p>
            <a:pPr algn="l"/>
            <a:r>
              <a:rPr lang="en-GB" sz="1600" dirty="0">
                <a:solidFill>
                  <a:srgbClr val="FF0000"/>
                </a:solidFill>
                <a:latin typeface="Arial" panose="020B0604020202020204" pitchFamily="34" charset="0"/>
                <a:cs typeface="Arial" panose="020B0604020202020204" pitchFamily="34" charset="0"/>
              </a:rPr>
              <a:t>If your child is off school 3 or more times within the 3 years you will not be fined but may be taken to court</a:t>
            </a:r>
          </a:p>
          <a:p>
            <a:pPr algn="l"/>
            <a:r>
              <a:rPr lang="en-GB" sz="1600" b="1" dirty="0">
                <a:solidFill>
                  <a:srgbClr val="FF0000"/>
                </a:solidFill>
                <a:latin typeface="Arial" panose="020B0604020202020204" pitchFamily="34" charset="0"/>
                <a:cs typeface="Arial" panose="020B0604020202020204" pitchFamily="34" charset="0"/>
              </a:rPr>
              <a:t>If you’re taken to court</a:t>
            </a:r>
          </a:p>
          <a:p>
            <a:pPr algn="l"/>
            <a:r>
              <a:rPr lang="en-GB" sz="1600" dirty="0">
                <a:solidFill>
                  <a:srgbClr val="FF0000"/>
                </a:solidFill>
                <a:latin typeface="Arial" panose="020B0604020202020204" pitchFamily="34" charset="0"/>
                <a:cs typeface="Arial" panose="020B0604020202020204" pitchFamily="34" charset="0"/>
              </a:rPr>
              <a:t>You could get a fine of up to £2,500, a community order or a jail sentence up to 3 months. The court could also give you a Parenting Order</a:t>
            </a:r>
          </a:p>
          <a:p>
            <a:pPr algn="l"/>
            <a:endParaRPr lang="en-GB" sz="1600" b="0" i="0" dirty="0">
              <a:solidFill>
                <a:srgbClr val="0B0C0C"/>
              </a:solidFill>
              <a:effectLst/>
              <a:latin typeface="GDS Transport"/>
            </a:endParaRPr>
          </a:p>
          <a:p>
            <a:endParaRPr lang="en-GB" sz="1600" dirty="0"/>
          </a:p>
        </p:txBody>
      </p:sp>
    </p:spTree>
    <p:extLst>
      <p:ext uri="{BB962C8B-B14F-4D97-AF65-F5344CB8AC3E}">
        <p14:creationId xmlns:p14="http://schemas.microsoft.com/office/powerpoint/2010/main" val="215449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AAA5A1-7A68-200A-6926-479816C51554}"/>
              </a:ext>
            </a:extLst>
          </p:cNvPr>
          <p:cNvPicPr>
            <a:picLocks noChangeAspect="1"/>
          </p:cNvPicPr>
          <p:nvPr/>
        </p:nvPicPr>
        <p:blipFill rotWithShape="1">
          <a:blip r:embed="rId2"/>
          <a:srcRect l="22203" t="19145" r="53600" b="11582"/>
          <a:stretch/>
        </p:blipFill>
        <p:spPr bwMode="auto">
          <a:xfrm>
            <a:off x="713002" y="1562119"/>
            <a:ext cx="2584471" cy="4161734"/>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82D434B9-C6B6-2AE9-9B17-61FD1CBC151C}"/>
              </a:ext>
            </a:extLst>
          </p:cNvPr>
          <p:cNvSpPr/>
          <p:nvPr/>
        </p:nvSpPr>
        <p:spPr>
          <a:xfrm>
            <a:off x="1130263" y="5171773"/>
            <a:ext cx="530942" cy="589936"/>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Arrow: Right 6">
            <a:extLst>
              <a:ext uri="{FF2B5EF4-FFF2-40B4-BE49-F238E27FC236}">
                <a16:creationId xmlns:a16="http://schemas.microsoft.com/office/drawing/2014/main" id="{22BA76B8-4569-4FA8-ACE1-59FB3BC9FACB}"/>
              </a:ext>
            </a:extLst>
          </p:cNvPr>
          <p:cNvSpPr/>
          <p:nvPr/>
        </p:nvSpPr>
        <p:spPr>
          <a:xfrm rot="20236126">
            <a:off x="711632" y="5534934"/>
            <a:ext cx="506538" cy="94732"/>
          </a:xfrm>
          <a:prstGeom prst="rightArrow">
            <a:avLst>
              <a:gd name="adj1" fmla="val 75686"/>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Box 7">
            <a:extLst>
              <a:ext uri="{FF2B5EF4-FFF2-40B4-BE49-F238E27FC236}">
                <a16:creationId xmlns:a16="http://schemas.microsoft.com/office/drawing/2014/main" id="{B64637EE-0792-5046-801E-19B599268AD8}"/>
              </a:ext>
            </a:extLst>
          </p:cNvPr>
          <p:cNvSpPr txBox="1"/>
          <p:nvPr/>
        </p:nvSpPr>
        <p:spPr>
          <a:xfrm>
            <a:off x="51620" y="5678957"/>
            <a:ext cx="1725561" cy="300082"/>
          </a:xfrm>
          <a:prstGeom prst="rect">
            <a:avLst/>
          </a:prstGeom>
          <a:noFill/>
        </p:spPr>
        <p:txBody>
          <a:bodyPr wrap="square" rtlCol="0">
            <a:spAutoFit/>
          </a:bodyPr>
          <a:lstStyle/>
          <a:p>
            <a:r>
              <a:rPr lang="en-GB" sz="1350" dirty="0"/>
              <a:t>1. Click here</a:t>
            </a:r>
          </a:p>
        </p:txBody>
      </p:sp>
      <p:pic>
        <p:nvPicPr>
          <p:cNvPr id="9" name="Picture 8">
            <a:extLst>
              <a:ext uri="{FF2B5EF4-FFF2-40B4-BE49-F238E27FC236}">
                <a16:creationId xmlns:a16="http://schemas.microsoft.com/office/drawing/2014/main" id="{433DB38F-0CDB-1D95-BF5A-D3CFED121598}"/>
              </a:ext>
            </a:extLst>
          </p:cNvPr>
          <p:cNvPicPr>
            <a:picLocks noChangeAspect="1"/>
          </p:cNvPicPr>
          <p:nvPr/>
        </p:nvPicPr>
        <p:blipFill rotWithShape="1">
          <a:blip r:embed="rId3"/>
          <a:srcRect l="23532" t="12763" r="54797" b="16565"/>
          <a:stretch/>
        </p:blipFill>
        <p:spPr bwMode="auto">
          <a:xfrm>
            <a:off x="3496636" y="1611212"/>
            <a:ext cx="2215377" cy="4063545"/>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8FF52480-8F0A-EDD9-9527-5F8D4B29DB27}"/>
              </a:ext>
            </a:extLst>
          </p:cNvPr>
          <p:cNvSpPr txBox="1"/>
          <p:nvPr/>
        </p:nvSpPr>
        <p:spPr>
          <a:xfrm>
            <a:off x="4487494" y="1794386"/>
            <a:ext cx="1183591" cy="507831"/>
          </a:xfrm>
          <a:prstGeom prst="rect">
            <a:avLst/>
          </a:prstGeom>
          <a:noFill/>
        </p:spPr>
        <p:txBody>
          <a:bodyPr wrap="square" rtlCol="0">
            <a:spAutoFit/>
          </a:bodyPr>
          <a:lstStyle/>
          <a:p>
            <a:r>
              <a:rPr lang="en-GB" sz="1350" dirty="0"/>
              <a:t>2.  </a:t>
            </a:r>
            <a:r>
              <a:rPr lang="en-GB" sz="1350" b="1" dirty="0"/>
              <a:t>Click here</a:t>
            </a:r>
          </a:p>
        </p:txBody>
      </p:sp>
      <p:sp>
        <p:nvSpPr>
          <p:cNvPr id="11" name="Arrow: Right 10">
            <a:extLst>
              <a:ext uri="{FF2B5EF4-FFF2-40B4-BE49-F238E27FC236}">
                <a16:creationId xmlns:a16="http://schemas.microsoft.com/office/drawing/2014/main" id="{211B4467-FA9D-2E47-595D-852C9B2650F9}"/>
              </a:ext>
            </a:extLst>
          </p:cNvPr>
          <p:cNvSpPr/>
          <p:nvPr/>
        </p:nvSpPr>
        <p:spPr>
          <a:xfrm rot="7207069">
            <a:off x="3883110" y="2180817"/>
            <a:ext cx="811162" cy="1474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3" name="Picture 12">
            <a:extLst>
              <a:ext uri="{FF2B5EF4-FFF2-40B4-BE49-F238E27FC236}">
                <a16:creationId xmlns:a16="http://schemas.microsoft.com/office/drawing/2014/main" id="{C9468A72-6945-0BA8-ED92-855464905AFD}"/>
              </a:ext>
            </a:extLst>
          </p:cNvPr>
          <p:cNvPicPr>
            <a:picLocks noChangeAspect="1"/>
          </p:cNvPicPr>
          <p:nvPr/>
        </p:nvPicPr>
        <p:blipFill>
          <a:blip r:embed="rId4"/>
          <a:stretch>
            <a:fillRect/>
          </a:stretch>
        </p:blipFill>
        <p:spPr>
          <a:xfrm>
            <a:off x="3711217" y="2248370"/>
            <a:ext cx="592262" cy="656963"/>
          </a:xfrm>
          <a:prstGeom prst="rect">
            <a:avLst/>
          </a:prstGeom>
          <a:ln w="22225">
            <a:noFill/>
          </a:ln>
        </p:spPr>
      </p:pic>
      <p:pic>
        <p:nvPicPr>
          <p:cNvPr id="14" name="Picture 13">
            <a:extLst>
              <a:ext uri="{FF2B5EF4-FFF2-40B4-BE49-F238E27FC236}">
                <a16:creationId xmlns:a16="http://schemas.microsoft.com/office/drawing/2014/main" id="{14903EAC-0531-29C0-C96A-39B2A8CBC529}"/>
              </a:ext>
            </a:extLst>
          </p:cNvPr>
          <p:cNvPicPr>
            <a:picLocks noChangeAspect="1"/>
          </p:cNvPicPr>
          <p:nvPr/>
        </p:nvPicPr>
        <p:blipFill>
          <a:blip r:embed="rId5"/>
          <a:stretch>
            <a:fillRect/>
          </a:stretch>
        </p:blipFill>
        <p:spPr>
          <a:xfrm>
            <a:off x="6103637" y="1620166"/>
            <a:ext cx="2415002" cy="4128143"/>
          </a:xfrm>
          <a:prstGeom prst="rect">
            <a:avLst/>
          </a:prstGeom>
        </p:spPr>
      </p:pic>
      <p:pic>
        <p:nvPicPr>
          <p:cNvPr id="16" name="Picture 15">
            <a:extLst>
              <a:ext uri="{FF2B5EF4-FFF2-40B4-BE49-F238E27FC236}">
                <a16:creationId xmlns:a16="http://schemas.microsoft.com/office/drawing/2014/main" id="{12D043B4-C831-F0B3-A21F-4345BF12F383}"/>
              </a:ext>
            </a:extLst>
          </p:cNvPr>
          <p:cNvPicPr>
            <a:picLocks noChangeAspect="1"/>
          </p:cNvPicPr>
          <p:nvPr/>
        </p:nvPicPr>
        <p:blipFill>
          <a:blip r:embed="rId6"/>
          <a:stretch>
            <a:fillRect/>
          </a:stretch>
        </p:blipFill>
        <p:spPr>
          <a:xfrm>
            <a:off x="6979055" y="1401002"/>
            <a:ext cx="709742" cy="786768"/>
          </a:xfrm>
          <a:prstGeom prst="rect">
            <a:avLst/>
          </a:prstGeom>
        </p:spPr>
      </p:pic>
      <p:sp>
        <p:nvSpPr>
          <p:cNvPr id="15" name="Arrow: Right 14">
            <a:extLst>
              <a:ext uri="{FF2B5EF4-FFF2-40B4-BE49-F238E27FC236}">
                <a16:creationId xmlns:a16="http://schemas.microsoft.com/office/drawing/2014/main" id="{9E6B8561-94BE-2793-6A8C-C67AD26A95ED}"/>
              </a:ext>
            </a:extLst>
          </p:cNvPr>
          <p:cNvSpPr/>
          <p:nvPr/>
        </p:nvSpPr>
        <p:spPr>
          <a:xfrm rot="12154712">
            <a:off x="7501539" y="2042295"/>
            <a:ext cx="1204358" cy="1892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TextBox 17">
            <a:extLst>
              <a:ext uri="{FF2B5EF4-FFF2-40B4-BE49-F238E27FC236}">
                <a16:creationId xmlns:a16="http://schemas.microsoft.com/office/drawing/2014/main" id="{83F14A53-60D3-F7C7-55F9-D4E50B6F6C8A}"/>
              </a:ext>
            </a:extLst>
          </p:cNvPr>
          <p:cNvSpPr txBox="1"/>
          <p:nvPr/>
        </p:nvSpPr>
        <p:spPr>
          <a:xfrm>
            <a:off x="1074383" y="181267"/>
            <a:ext cx="6790646" cy="1200329"/>
          </a:xfrm>
          <a:prstGeom prst="rect">
            <a:avLst/>
          </a:prstGeom>
          <a:noFill/>
        </p:spPr>
        <p:txBody>
          <a:bodyPr wrap="square">
            <a:spAutoFit/>
          </a:bodyPr>
          <a:lstStyle/>
          <a:p>
            <a:pPr algn="ctr"/>
            <a:r>
              <a:rPr lang="en-GB" sz="2400" b="1" dirty="0">
                <a:highlight>
                  <a:srgbClr val="FFFF00"/>
                </a:highlight>
              </a:rPr>
              <a:t>NEW FOR 2024!       </a:t>
            </a:r>
          </a:p>
          <a:p>
            <a:pPr algn="ctr"/>
            <a:r>
              <a:rPr lang="en-GB" sz="2400" b="1" dirty="0">
                <a:highlight>
                  <a:srgbClr val="FFFF00"/>
                </a:highlight>
              </a:rPr>
              <a:t>Illness Actions: If you child is ill, please report it via your Arbor app</a:t>
            </a:r>
            <a:r>
              <a:rPr lang="en-GB" dirty="0">
                <a:highlight>
                  <a:srgbClr val="FFFF00"/>
                </a:highlight>
              </a:rPr>
              <a:t>.</a:t>
            </a:r>
          </a:p>
        </p:txBody>
      </p:sp>
      <p:pic>
        <p:nvPicPr>
          <p:cNvPr id="20" name="Picture 19">
            <a:extLst>
              <a:ext uri="{FF2B5EF4-FFF2-40B4-BE49-F238E27FC236}">
                <a16:creationId xmlns:a16="http://schemas.microsoft.com/office/drawing/2014/main" id="{08AAADB8-EE02-20D9-D6A1-1BA4DB5F35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8345" y="1008067"/>
            <a:ext cx="1575941" cy="595835"/>
          </a:xfrm>
          <a:prstGeom prst="rect">
            <a:avLst/>
          </a:prstGeom>
        </p:spPr>
      </p:pic>
    </p:spTree>
    <p:extLst>
      <p:ext uri="{BB962C8B-B14F-4D97-AF65-F5344CB8AC3E}">
        <p14:creationId xmlns:p14="http://schemas.microsoft.com/office/powerpoint/2010/main" val="166368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899BF9-A2DB-567C-8DB3-F49C1D9E305D}"/>
              </a:ext>
            </a:extLst>
          </p:cNvPr>
          <p:cNvPicPr>
            <a:picLocks noChangeAspect="1"/>
          </p:cNvPicPr>
          <p:nvPr/>
        </p:nvPicPr>
        <p:blipFill rotWithShape="1">
          <a:blip r:embed="rId2"/>
          <a:srcRect l="23133" t="17963" r="54665" b="14438"/>
          <a:stretch/>
        </p:blipFill>
        <p:spPr bwMode="auto">
          <a:xfrm>
            <a:off x="1180609" y="1319175"/>
            <a:ext cx="2240280" cy="3836194"/>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65E4079C-4900-2D20-884F-4EC119D5428B}"/>
              </a:ext>
            </a:extLst>
          </p:cNvPr>
          <p:cNvSpPr txBox="1"/>
          <p:nvPr/>
        </p:nvSpPr>
        <p:spPr>
          <a:xfrm>
            <a:off x="3995175" y="387842"/>
            <a:ext cx="4572000" cy="3708708"/>
          </a:xfrm>
          <a:prstGeom prst="rect">
            <a:avLst/>
          </a:prstGeom>
          <a:noFill/>
        </p:spPr>
        <p:txBody>
          <a:bodyPr wrap="square">
            <a:spAutoFit/>
          </a:bodyPr>
          <a:lstStyle/>
          <a:p>
            <a:r>
              <a:rPr lang="en-GB" sz="1600" dirty="0">
                <a:highlight>
                  <a:srgbClr val="FFFF00"/>
                </a:highlight>
              </a:rPr>
              <a:t>F</a:t>
            </a:r>
            <a:r>
              <a:rPr lang="en-GB" sz="1600" b="1" dirty="0">
                <a:highlight>
                  <a:srgbClr val="FFFF00"/>
                </a:highlight>
              </a:rPr>
              <a:t>or sickness and diarrhoea, we ask the children are kept away from school for 48 hours to avoid infecting other children.</a:t>
            </a:r>
          </a:p>
          <a:p>
            <a:endParaRPr lang="en-GB" sz="1600" dirty="0"/>
          </a:p>
          <a:p>
            <a:r>
              <a:rPr lang="en-GB" sz="1600" dirty="0"/>
              <a:t>All children get coughs and colds; this should not stop them coming to school unless they are feeling really poorly.  </a:t>
            </a:r>
          </a:p>
          <a:p>
            <a:endParaRPr lang="en-GB" sz="1600" dirty="0"/>
          </a:p>
          <a:p>
            <a:r>
              <a:rPr lang="en-GB" sz="1600" dirty="0"/>
              <a:t>Please be aware we will send a child home if we think they are too poorly. </a:t>
            </a:r>
          </a:p>
          <a:p>
            <a:endParaRPr lang="en-GB" sz="1600" dirty="0"/>
          </a:p>
          <a:p>
            <a:r>
              <a:rPr lang="en-GB" sz="1600" dirty="0"/>
              <a:t>Further advice on other medical conditions can be found on our website.</a:t>
            </a:r>
          </a:p>
          <a:p>
            <a:endParaRPr lang="en-GB" sz="1350" dirty="0"/>
          </a:p>
          <a:p>
            <a:endParaRPr lang="en-GB" sz="1350" dirty="0"/>
          </a:p>
        </p:txBody>
      </p:sp>
      <p:sp>
        <p:nvSpPr>
          <p:cNvPr id="5" name="Content Placeholder 3">
            <a:extLst>
              <a:ext uri="{FF2B5EF4-FFF2-40B4-BE49-F238E27FC236}">
                <a16:creationId xmlns:a16="http://schemas.microsoft.com/office/drawing/2014/main" id="{1198B069-53D5-872A-4F73-D804C2423DC6}"/>
              </a:ext>
            </a:extLst>
          </p:cNvPr>
          <p:cNvSpPr txBox="1">
            <a:spLocks/>
          </p:cNvSpPr>
          <p:nvPr/>
        </p:nvSpPr>
        <p:spPr>
          <a:xfrm>
            <a:off x="4003451" y="3952160"/>
            <a:ext cx="4563724" cy="1403478"/>
          </a:xfrm>
          <a:prstGeom prst="rect">
            <a:avLst/>
          </a:prstGeom>
          <a:solidFill>
            <a:srgbClr val="FF0066"/>
          </a:solidFill>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100" dirty="0">
              <a:solidFill>
                <a:srgbClr val="FF0000"/>
              </a:solidFill>
            </a:endParaRPr>
          </a:p>
          <a:p>
            <a:pPr marL="0" indent="0">
              <a:buNone/>
            </a:pPr>
            <a:r>
              <a:rPr lang="en-GB" sz="2900" dirty="0">
                <a:solidFill>
                  <a:schemeClr val="bg1"/>
                </a:solidFill>
              </a:rPr>
              <a:t>Try to make all medical appointments outside of school hours.  If this is not possible then you will be asked to provide evidence to our admin team for the appointment.</a:t>
            </a:r>
          </a:p>
        </p:txBody>
      </p:sp>
      <p:pic>
        <p:nvPicPr>
          <p:cNvPr id="6" name="Picture 5">
            <a:extLst>
              <a:ext uri="{FF2B5EF4-FFF2-40B4-BE49-F238E27FC236}">
                <a16:creationId xmlns:a16="http://schemas.microsoft.com/office/drawing/2014/main" id="{C8F9F097-6ED0-3F82-2817-26AFB6FE968E}"/>
              </a:ext>
            </a:extLst>
          </p:cNvPr>
          <p:cNvPicPr>
            <a:picLocks noChangeAspect="1"/>
          </p:cNvPicPr>
          <p:nvPr/>
        </p:nvPicPr>
        <p:blipFill>
          <a:blip r:embed="rId3"/>
          <a:stretch>
            <a:fillRect/>
          </a:stretch>
        </p:blipFill>
        <p:spPr>
          <a:xfrm rot="13087391">
            <a:off x="1097480" y="4848279"/>
            <a:ext cx="489247" cy="745301"/>
          </a:xfrm>
          <a:prstGeom prst="rect">
            <a:avLst/>
          </a:prstGeom>
        </p:spPr>
      </p:pic>
      <p:sp>
        <p:nvSpPr>
          <p:cNvPr id="7" name="TextBox 6">
            <a:extLst>
              <a:ext uri="{FF2B5EF4-FFF2-40B4-BE49-F238E27FC236}">
                <a16:creationId xmlns:a16="http://schemas.microsoft.com/office/drawing/2014/main" id="{A1B105DA-231F-C2B1-42ED-863822A2CC81}"/>
              </a:ext>
            </a:extLst>
          </p:cNvPr>
          <p:cNvSpPr txBox="1"/>
          <p:nvPr/>
        </p:nvSpPr>
        <p:spPr>
          <a:xfrm>
            <a:off x="575187" y="5488244"/>
            <a:ext cx="4240162" cy="715581"/>
          </a:xfrm>
          <a:prstGeom prst="rect">
            <a:avLst/>
          </a:prstGeom>
          <a:noFill/>
        </p:spPr>
        <p:txBody>
          <a:bodyPr wrap="square" rtlCol="0">
            <a:spAutoFit/>
          </a:bodyPr>
          <a:lstStyle/>
          <a:p>
            <a:r>
              <a:rPr lang="en-GB" sz="1350" dirty="0"/>
              <a:t>Once you’ve completed the form, click here to send to the office. This replaces the need to ring .</a:t>
            </a:r>
          </a:p>
        </p:txBody>
      </p:sp>
    </p:spTree>
    <p:extLst>
      <p:ext uri="{BB962C8B-B14F-4D97-AF65-F5344CB8AC3E}">
        <p14:creationId xmlns:p14="http://schemas.microsoft.com/office/powerpoint/2010/main" val="3704451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016" y="908720"/>
            <a:ext cx="8856984" cy="4464496"/>
          </a:xfrm>
        </p:spPr>
        <p:txBody>
          <a:bodyPr>
            <a:normAutofit fontScale="77500" lnSpcReduction="20000"/>
          </a:bodyPr>
          <a:lstStyle/>
          <a:p>
            <a:pPr marL="109728" indent="0">
              <a:buNone/>
            </a:pPr>
            <a:r>
              <a:rPr lang="en-GB" altLang="en-US" sz="2500" dirty="0"/>
              <a:t>Please refer to the website for the Uniform Policy, but in essence: </a:t>
            </a:r>
          </a:p>
          <a:p>
            <a:pPr marL="109728" indent="0">
              <a:buNone/>
            </a:pPr>
            <a:r>
              <a:rPr lang="en-GB" altLang="en-US" sz="2500" b="1" dirty="0">
                <a:solidFill>
                  <a:srgbClr val="FF0000"/>
                </a:solidFill>
              </a:rPr>
              <a:t>We encourage children to be smart and take pride!</a:t>
            </a:r>
          </a:p>
          <a:p>
            <a:pPr marL="109728" indent="0">
              <a:buNone/>
            </a:pPr>
            <a:endParaRPr lang="en-GB" altLang="en-US" sz="2500" b="1" dirty="0">
              <a:solidFill>
                <a:srgbClr val="FF0000"/>
              </a:solidFill>
            </a:endParaRPr>
          </a:p>
          <a:p>
            <a:pPr marL="109728" indent="0">
              <a:buNone/>
            </a:pPr>
            <a:r>
              <a:rPr lang="en-GB" altLang="en-US" sz="2500" u="sng" dirty="0"/>
              <a:t>Highlights</a:t>
            </a:r>
            <a:endParaRPr lang="en-GB" altLang="en-US" sz="2500" b="1" dirty="0">
              <a:solidFill>
                <a:srgbClr val="FF0000"/>
              </a:solidFill>
            </a:endParaRPr>
          </a:p>
          <a:p>
            <a:r>
              <a:rPr lang="en-GB" altLang="en-US" sz="2500" dirty="0"/>
              <a:t>Please ensure that all items are named (it really does help when items are misplaced!).</a:t>
            </a:r>
          </a:p>
          <a:p>
            <a:r>
              <a:rPr lang="en-GB" altLang="en-US" sz="2500" dirty="0"/>
              <a:t>Nail varnish and make up is not allowed.</a:t>
            </a:r>
          </a:p>
          <a:p>
            <a:r>
              <a:rPr lang="en-GB" altLang="en-US" sz="2500" dirty="0"/>
              <a:t>Trainers cannot be worn to school (except on PE days) without a note from yourselves explaining why this is necessary.</a:t>
            </a:r>
          </a:p>
          <a:p>
            <a:r>
              <a:rPr lang="en-GB" altLang="en-US" sz="2500" dirty="0"/>
              <a:t>Long hair must be tied back using uniform compliant hair accessories only.</a:t>
            </a:r>
          </a:p>
          <a:p>
            <a:r>
              <a:rPr lang="en-GB" altLang="en-US" sz="2500" dirty="0"/>
              <a:t>Only a simple, small stud is permitted (and none should be worn on PE days)</a:t>
            </a:r>
          </a:p>
          <a:p>
            <a:r>
              <a:rPr lang="en-GB" altLang="en-US" sz="2500" dirty="0"/>
              <a:t>PE Kit must also be uniform compliant (only plain navy blue or black hoodies and tracksuits/legging are permitted if you do not own the school rugby top.)</a:t>
            </a:r>
          </a:p>
          <a:p>
            <a:endParaRPr lang="en-GB" dirty="0"/>
          </a:p>
        </p:txBody>
      </p:sp>
      <p:sp>
        <p:nvSpPr>
          <p:cNvPr id="3" name="Title 2"/>
          <p:cNvSpPr>
            <a:spLocks noGrp="1"/>
          </p:cNvSpPr>
          <p:nvPr>
            <p:ph type="title"/>
          </p:nvPr>
        </p:nvSpPr>
        <p:spPr>
          <a:xfrm>
            <a:off x="323528" y="11810"/>
            <a:ext cx="8229600" cy="1184942"/>
          </a:xfrm>
        </p:spPr>
        <p:txBody>
          <a:bodyPr/>
          <a:lstStyle/>
          <a:p>
            <a:r>
              <a:rPr lang="en-GB" dirty="0"/>
              <a:t>Uniform</a:t>
            </a:r>
          </a:p>
        </p:txBody>
      </p:sp>
      <p:pic>
        <p:nvPicPr>
          <p:cNvPr id="5" name="Picture 4"/>
          <p:cNvPicPr>
            <a:picLocks noChangeAspect="1"/>
          </p:cNvPicPr>
          <p:nvPr/>
        </p:nvPicPr>
        <p:blipFill>
          <a:blip r:embed="rId3"/>
          <a:stretch>
            <a:fillRect/>
          </a:stretch>
        </p:blipFill>
        <p:spPr>
          <a:xfrm>
            <a:off x="6876256" y="4941168"/>
            <a:ext cx="2267744" cy="18650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3747871"/>
          </a:xfrm>
        </p:spPr>
        <p:txBody>
          <a:bodyPr>
            <a:normAutofit fontScale="92500" lnSpcReduction="20000"/>
          </a:bodyPr>
          <a:lstStyle/>
          <a:p>
            <a:pPr marL="0" indent="0">
              <a:buNone/>
            </a:pPr>
            <a:r>
              <a:rPr lang="en-GB" sz="1600" dirty="0"/>
              <a:t>Please could children be equipped with these items:</a:t>
            </a:r>
          </a:p>
          <a:p>
            <a:pPr marL="457200" indent="-457200">
              <a:buFontTx/>
              <a:buChar char="-"/>
            </a:pPr>
            <a:r>
              <a:rPr lang="en-GB" sz="1600" dirty="0"/>
              <a:t>30cm rigid transparent ruler</a:t>
            </a:r>
          </a:p>
          <a:p>
            <a:pPr marL="457200" indent="-457200">
              <a:buFontTx/>
              <a:buChar char="-"/>
            </a:pPr>
            <a:r>
              <a:rPr lang="en-GB" sz="1600" dirty="0"/>
              <a:t>Large glue stick (a non coloured version please)(check regularly!)</a:t>
            </a:r>
          </a:p>
          <a:p>
            <a:pPr marL="457200" indent="-457200">
              <a:buFontTx/>
              <a:buChar char="-"/>
            </a:pPr>
            <a:r>
              <a:rPr lang="en-GB" sz="1600" dirty="0"/>
              <a:t>Pencils</a:t>
            </a:r>
          </a:p>
          <a:p>
            <a:pPr marL="457200" indent="-457200">
              <a:buFontTx/>
              <a:buChar char="-"/>
            </a:pPr>
            <a:r>
              <a:rPr lang="en-GB" sz="1600" dirty="0"/>
              <a:t>Red &amp; Green Pencil Crayon</a:t>
            </a:r>
          </a:p>
          <a:p>
            <a:pPr marL="457200" indent="-457200">
              <a:buFontTx/>
              <a:buChar char="-"/>
            </a:pPr>
            <a:r>
              <a:rPr lang="en-GB" sz="1600" dirty="0"/>
              <a:t>Sharpener </a:t>
            </a:r>
          </a:p>
          <a:p>
            <a:pPr marL="457200" indent="-457200">
              <a:buFontTx/>
              <a:buChar char="-"/>
            </a:pPr>
            <a:r>
              <a:rPr lang="en-GB" sz="1600" dirty="0"/>
              <a:t>Pencil crayons</a:t>
            </a:r>
          </a:p>
          <a:p>
            <a:pPr marL="457200" indent="-457200">
              <a:buFontTx/>
              <a:buChar char="-"/>
            </a:pPr>
            <a:r>
              <a:rPr lang="en-GB" sz="1600" dirty="0"/>
              <a:t>(Felt tips are optional)</a:t>
            </a:r>
          </a:p>
          <a:p>
            <a:pPr marL="457200" indent="-457200">
              <a:buFontTx/>
              <a:buChar char="-"/>
            </a:pPr>
            <a:r>
              <a:rPr lang="en-GB" sz="1600" dirty="0"/>
              <a:t>Scissors (optional)</a:t>
            </a:r>
          </a:p>
          <a:p>
            <a:pPr marL="457200" indent="-457200">
              <a:buFontTx/>
              <a:buChar char="-"/>
            </a:pPr>
            <a:r>
              <a:rPr lang="en-GB" sz="1600" dirty="0"/>
              <a:t>Purple Biro (Editing Pen) (optional)</a:t>
            </a:r>
          </a:p>
          <a:p>
            <a:pPr marL="457200" indent="-457200">
              <a:buFontTx/>
              <a:buChar char="-"/>
            </a:pPr>
            <a:r>
              <a:rPr lang="en-GB" sz="1600" dirty="0"/>
              <a:t>Water bottle</a:t>
            </a:r>
          </a:p>
          <a:p>
            <a:pPr marL="0" indent="0">
              <a:buNone/>
            </a:pPr>
            <a:endParaRPr lang="en-GB" sz="1600" dirty="0"/>
          </a:p>
          <a:p>
            <a:pPr marL="0" indent="0">
              <a:buNone/>
            </a:pPr>
            <a:r>
              <a:rPr lang="en-GB" sz="1600" dirty="0"/>
              <a:t>These items should ideally all be named please.</a:t>
            </a:r>
          </a:p>
          <a:p>
            <a:pPr marL="0" indent="0">
              <a:buNone/>
            </a:pPr>
            <a:endParaRPr lang="en-GB" sz="1600" dirty="0"/>
          </a:p>
          <a:p>
            <a:pPr marL="0" indent="0">
              <a:buNone/>
            </a:pPr>
            <a:r>
              <a:rPr lang="en-GB" sz="1600" dirty="0"/>
              <a:t>Children’s belongings have to fit in a small drawer underneath their desk.</a:t>
            </a:r>
          </a:p>
          <a:p>
            <a:endParaRPr lang="en-GB" dirty="0"/>
          </a:p>
        </p:txBody>
      </p:sp>
      <p:sp>
        <p:nvSpPr>
          <p:cNvPr id="3" name="Title 2"/>
          <p:cNvSpPr>
            <a:spLocks noGrp="1"/>
          </p:cNvSpPr>
          <p:nvPr>
            <p:ph type="title"/>
          </p:nvPr>
        </p:nvSpPr>
        <p:spPr/>
        <p:txBody>
          <a:bodyPr/>
          <a:lstStyle/>
          <a:p>
            <a:r>
              <a:rPr lang="en-GB" dirty="0"/>
              <a:t>Equipment in school</a:t>
            </a:r>
          </a:p>
        </p:txBody>
      </p:sp>
      <p:pic>
        <p:nvPicPr>
          <p:cNvPr id="5" name="Picture 4"/>
          <p:cNvPicPr>
            <a:picLocks noChangeAspect="1"/>
          </p:cNvPicPr>
          <p:nvPr/>
        </p:nvPicPr>
        <p:blipFill>
          <a:blip r:embed="rId3"/>
          <a:stretch>
            <a:fillRect/>
          </a:stretch>
        </p:blipFill>
        <p:spPr>
          <a:xfrm>
            <a:off x="5868144" y="2420888"/>
            <a:ext cx="2530624" cy="207913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66918422"/>
              </p:ext>
            </p:extLst>
          </p:nvPr>
        </p:nvGraphicFramePr>
        <p:xfrm>
          <a:off x="323528" y="2377503"/>
          <a:ext cx="8496944" cy="3411278"/>
        </p:xfrm>
        <a:graphic>
          <a:graphicData uri="http://schemas.openxmlformats.org/drawingml/2006/table">
            <a:tbl>
              <a:tblPr firstRow="1" bandRow="1">
                <a:tableStyleId>{5C22544A-7EE6-4342-B048-85BDC9FD1C3A}</a:tableStyleId>
              </a:tblPr>
              <a:tblGrid>
                <a:gridCol w="3186354">
                  <a:extLst>
                    <a:ext uri="{9D8B030D-6E8A-4147-A177-3AD203B41FA5}">
                      <a16:colId xmlns:a16="http://schemas.microsoft.com/office/drawing/2014/main" val="1033865738"/>
                    </a:ext>
                  </a:extLst>
                </a:gridCol>
                <a:gridCol w="5310590">
                  <a:extLst>
                    <a:ext uri="{9D8B030D-6E8A-4147-A177-3AD203B41FA5}">
                      <a16:colId xmlns:a16="http://schemas.microsoft.com/office/drawing/2014/main" val="538964852"/>
                    </a:ext>
                  </a:extLst>
                </a:gridCol>
              </a:tblGrid>
              <a:tr h="1128569">
                <a:tc>
                  <a:txBody>
                    <a:bodyPr/>
                    <a:lstStyle/>
                    <a:p>
                      <a:pPr algn="ctr"/>
                      <a:r>
                        <a:rPr lang="en-GB" sz="2000" dirty="0"/>
                        <a:t>Teachers</a:t>
                      </a:r>
                    </a:p>
                  </a:txBody>
                  <a:tcPr/>
                </a:tc>
                <a:tc>
                  <a:txBody>
                    <a:bodyPr/>
                    <a:lstStyle/>
                    <a:p>
                      <a:pPr algn="just"/>
                      <a:r>
                        <a:rPr lang="en-GB" sz="2000" dirty="0"/>
                        <a:t>Mrs Biddlecombe (3D) – Year Lead</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aseline="0" dirty="0"/>
                        <a:t>Mrs Finnegan (3P)</a:t>
                      </a:r>
                      <a:r>
                        <a:rPr lang="en-GB" sz="2000" dirty="0"/>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dirty="0"/>
                        <a:t>Mrs Nankivell </a:t>
                      </a:r>
                      <a:r>
                        <a:rPr lang="en-GB" sz="2000" baseline="0" dirty="0"/>
                        <a:t>(3S)</a:t>
                      </a:r>
                    </a:p>
                    <a:p>
                      <a:pPr algn="just"/>
                      <a:endParaRPr lang="en-GB" sz="2000" dirty="0"/>
                    </a:p>
                  </a:txBody>
                  <a:tcPr/>
                </a:tc>
                <a:extLst>
                  <a:ext uri="{0D108BD9-81ED-4DB2-BD59-A6C34878D82A}">
                    <a16:rowId xmlns:a16="http://schemas.microsoft.com/office/drawing/2014/main" val="3053964236"/>
                  </a:ext>
                </a:extLst>
              </a:tr>
              <a:tr h="789998">
                <a:tc>
                  <a:txBody>
                    <a:bodyPr/>
                    <a:lstStyle/>
                    <a:p>
                      <a:pPr algn="ctr"/>
                      <a:r>
                        <a:rPr lang="en-GB" sz="2000" dirty="0"/>
                        <a:t>Teaching Assistants</a:t>
                      </a:r>
                    </a:p>
                  </a:txBody>
                  <a:tcPr/>
                </a:tc>
                <a:tc>
                  <a:txBody>
                    <a:bodyPr/>
                    <a:lstStyle/>
                    <a:p>
                      <a:pPr marL="109728" indent="0" algn="just">
                        <a:buNone/>
                      </a:pPr>
                      <a:r>
                        <a:rPr lang="en-GB" sz="2000" dirty="0"/>
                        <a:t>Mrs Harden</a:t>
                      </a:r>
                    </a:p>
                  </a:txBody>
                  <a:tcPr/>
                </a:tc>
                <a:extLst>
                  <a:ext uri="{0D108BD9-81ED-4DB2-BD59-A6C34878D82A}">
                    <a16:rowId xmlns:a16="http://schemas.microsoft.com/office/drawing/2014/main" val="3017672141"/>
                  </a:ext>
                </a:extLst>
              </a:tr>
              <a:tr h="457697">
                <a:tc>
                  <a:txBody>
                    <a:bodyPr/>
                    <a:lstStyle/>
                    <a:p>
                      <a:pPr algn="ctr"/>
                      <a:r>
                        <a:rPr lang="en-GB" sz="2000" dirty="0"/>
                        <a:t>Other Staff</a:t>
                      </a:r>
                    </a:p>
                  </a:txBody>
                  <a:tcPr/>
                </a:tc>
                <a:tc>
                  <a:txBody>
                    <a:bodyPr/>
                    <a:lstStyle/>
                    <a:p>
                      <a:pPr algn="just"/>
                      <a:r>
                        <a:rPr lang="en-GB" sz="2000" dirty="0"/>
                        <a:t>Mrs Kaur</a:t>
                      </a:r>
                    </a:p>
                    <a:p>
                      <a:pPr algn="just"/>
                      <a:r>
                        <a:rPr lang="en-GB" sz="2000" dirty="0"/>
                        <a:t>Mrs Foster</a:t>
                      </a:r>
                    </a:p>
                    <a:p>
                      <a:pPr algn="just"/>
                      <a:r>
                        <a:rPr lang="en-GB" sz="2000" dirty="0"/>
                        <a:t>Mrs </a:t>
                      </a:r>
                      <a:r>
                        <a:rPr lang="en-GB" sz="2000" dirty="0" err="1"/>
                        <a:t>Holtom</a:t>
                      </a:r>
                      <a:r>
                        <a:rPr lang="en-GB" sz="2000" dirty="0"/>
                        <a:t> (Forest School)</a:t>
                      </a:r>
                    </a:p>
                    <a:p>
                      <a:pPr algn="just"/>
                      <a:r>
                        <a:rPr lang="en-GB" sz="2000" dirty="0"/>
                        <a:t>Sports Coaches</a:t>
                      </a:r>
                    </a:p>
                  </a:txBody>
                  <a:tcPr/>
                </a:tc>
                <a:extLst>
                  <a:ext uri="{0D108BD9-81ED-4DB2-BD59-A6C34878D82A}">
                    <a16:rowId xmlns:a16="http://schemas.microsoft.com/office/drawing/2014/main" val="604042897"/>
                  </a:ext>
                </a:extLst>
              </a:tr>
            </a:tbl>
          </a:graphicData>
        </a:graphic>
      </p:graphicFrame>
      <p:pic>
        <p:nvPicPr>
          <p:cNvPr id="2050" name="Picture 2" descr="Free Meet And Greet Clip Art - Meet The Team - Free Transparent PNG Clipart  Images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07"/>
            <a:ext cx="9144000" cy="23222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16442"/>
            <a:ext cx="8229600" cy="4525963"/>
          </a:xfrm>
        </p:spPr>
        <p:txBody>
          <a:bodyPr>
            <a:normAutofit/>
          </a:bodyPr>
          <a:lstStyle/>
          <a:p>
            <a:pPr marL="109728" indent="0">
              <a:buNone/>
            </a:pPr>
            <a:r>
              <a:rPr lang="en-GB" sz="1600" dirty="0"/>
              <a:t>The HSO remains an essential tool for communication with your class teacher. </a:t>
            </a:r>
          </a:p>
          <a:p>
            <a:pPr marL="109728" indent="0">
              <a:buNone/>
            </a:pPr>
            <a:endParaRPr lang="en-GB" sz="1600" dirty="0"/>
          </a:p>
          <a:p>
            <a:r>
              <a:rPr lang="en-GB" sz="1600" dirty="0"/>
              <a:t>The </a:t>
            </a:r>
            <a:r>
              <a:rPr lang="en-GB" sz="1600" b="1" dirty="0">
                <a:solidFill>
                  <a:srgbClr val="FF0000"/>
                </a:solidFill>
              </a:rPr>
              <a:t>children are encouraged to become more independent in Yr. 3</a:t>
            </a:r>
            <a:r>
              <a:rPr lang="en-GB" sz="1600" dirty="0"/>
              <a:t>. They should bring their HSO home each night and back to school the following day. </a:t>
            </a:r>
          </a:p>
          <a:p>
            <a:endParaRPr lang="en-GB" sz="1600" dirty="0"/>
          </a:p>
          <a:p>
            <a:r>
              <a:rPr lang="en-GB" sz="1600" dirty="0"/>
              <a:t>Please check and sign to show their reading at home. Again, the children can write in what they have read and ask you to sign it (to increase their levels of responsibility). </a:t>
            </a:r>
          </a:p>
          <a:p>
            <a:endParaRPr lang="en-GB" sz="1600" dirty="0"/>
          </a:p>
          <a:p>
            <a:r>
              <a:rPr lang="en-GB" sz="1600" dirty="0"/>
              <a:t>Checking of HSOs is carried out once a week by the class teacher or TAs (usually on a Monday). If you write a note for the class teacher in the HSO that requires a more urgent response, please make sure that your child is aware, so that they can show their HSO when they arrive in school. </a:t>
            </a:r>
          </a:p>
          <a:p>
            <a:endParaRPr lang="en-GB" dirty="0"/>
          </a:p>
        </p:txBody>
      </p:sp>
      <p:sp>
        <p:nvSpPr>
          <p:cNvPr id="3" name="Title 2"/>
          <p:cNvSpPr>
            <a:spLocks noGrp="1"/>
          </p:cNvSpPr>
          <p:nvPr>
            <p:ph type="title"/>
          </p:nvPr>
        </p:nvSpPr>
        <p:spPr/>
        <p:txBody>
          <a:bodyPr/>
          <a:lstStyle/>
          <a:p>
            <a:r>
              <a:rPr lang="en-GB" dirty="0"/>
              <a:t>Home School Organiser (HSO)</a:t>
            </a:r>
          </a:p>
        </p:txBody>
      </p:sp>
      <p:sp>
        <p:nvSpPr>
          <p:cNvPr id="4" name="TextBox 3">
            <a:extLst>
              <a:ext uri="{FF2B5EF4-FFF2-40B4-BE49-F238E27FC236}">
                <a16:creationId xmlns:a16="http://schemas.microsoft.com/office/drawing/2014/main" id="{E67ABFC4-418E-6BE0-23BB-5796A636EE7E}"/>
              </a:ext>
            </a:extLst>
          </p:cNvPr>
          <p:cNvSpPr txBox="1"/>
          <p:nvPr/>
        </p:nvSpPr>
        <p:spPr>
          <a:xfrm>
            <a:off x="3560898" y="5242240"/>
            <a:ext cx="5112568" cy="1200329"/>
          </a:xfrm>
          <a:prstGeom prst="rect">
            <a:avLst/>
          </a:prstGeom>
          <a:solidFill>
            <a:srgbClr val="FFFF00"/>
          </a:solidFill>
        </p:spPr>
        <p:txBody>
          <a:bodyPr wrap="square" rtlCol="0">
            <a:spAutoFit/>
          </a:bodyPr>
          <a:lstStyle/>
          <a:p>
            <a:pPr algn="just"/>
            <a:r>
              <a:rPr lang="en-GB" dirty="0"/>
              <a:t>HSOs have had quite a re-vamp. Do take the time to look through them, there is plenty within them to support ongoing learning at home.</a:t>
            </a:r>
          </a:p>
        </p:txBody>
      </p:sp>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43322"/>
            <a:ext cx="8229600" cy="4525963"/>
          </a:xfrm>
        </p:spPr>
        <p:txBody>
          <a:bodyPr>
            <a:normAutofit lnSpcReduction="10000"/>
          </a:bodyPr>
          <a:lstStyle/>
          <a:p>
            <a:pPr marL="0" indent="0">
              <a:buNone/>
            </a:pPr>
            <a:r>
              <a:rPr lang="en-GB" sz="1600" b="1" u="sng" dirty="0">
                <a:solidFill>
                  <a:srgbClr val="FF0000"/>
                </a:solidFill>
              </a:rPr>
              <a:t>Rewards</a:t>
            </a:r>
          </a:p>
          <a:p>
            <a:r>
              <a:rPr lang="en-GB" sz="1600" dirty="0"/>
              <a:t>Class Dojo Points – Dojo points are awarded for behaviour and work. For every 25 Dojos, your child will win a reward (e.g. homework pass, bring your teddy in for the day and take the class register)</a:t>
            </a:r>
          </a:p>
          <a:p>
            <a:r>
              <a:rPr lang="en-GB" sz="1600" dirty="0"/>
              <a:t>Postcard home (by the Year Lead or SMT)</a:t>
            </a:r>
          </a:p>
          <a:p>
            <a:r>
              <a:rPr lang="en-GB" sz="1600" dirty="0"/>
              <a:t>Weekly Endeavour Certificate. In KS2, the Endeavour Assembly takes place on a Monday. If your child earns an award in an extra curricular club they can bring these into school to show during the assembly.</a:t>
            </a:r>
          </a:p>
          <a:p>
            <a:endParaRPr lang="en-GB" sz="1600" dirty="0"/>
          </a:p>
          <a:p>
            <a:pPr marL="0" indent="0">
              <a:buNone/>
            </a:pPr>
            <a:r>
              <a:rPr lang="en-GB" sz="1600" b="1" u="sng" dirty="0">
                <a:solidFill>
                  <a:srgbClr val="0070C0"/>
                </a:solidFill>
              </a:rPr>
              <a:t>Sanctions</a:t>
            </a:r>
          </a:p>
          <a:p>
            <a:r>
              <a:rPr lang="en-GB" sz="1600" dirty="0"/>
              <a:t>Thinking Time– reflecting on the incident.</a:t>
            </a:r>
          </a:p>
          <a:p>
            <a:pPr lvl="1"/>
            <a:r>
              <a:rPr lang="en-GB" sz="1600" dirty="0"/>
              <a:t>Verbal warning</a:t>
            </a:r>
          </a:p>
          <a:p>
            <a:pPr lvl="1"/>
            <a:r>
              <a:rPr lang="en-GB" sz="1600" dirty="0"/>
              <a:t>2 minutes</a:t>
            </a:r>
          </a:p>
          <a:p>
            <a:pPr lvl="1"/>
            <a:r>
              <a:rPr lang="en-GB" sz="1600" dirty="0"/>
              <a:t>5 minutes</a:t>
            </a:r>
          </a:p>
          <a:p>
            <a:pPr lvl="1"/>
            <a:r>
              <a:rPr lang="en-GB" sz="1600" dirty="0"/>
              <a:t>10 minutes with the Year Lead and a letter is sent home</a:t>
            </a:r>
          </a:p>
          <a:p>
            <a:r>
              <a:rPr lang="en-GB" sz="1600" dirty="0"/>
              <a:t>Thinking time can also be used as an opportunity for children to reflect on any incidents at lunchtime.</a:t>
            </a:r>
          </a:p>
          <a:p>
            <a:pPr marL="109728" indent="0">
              <a:buNone/>
            </a:pPr>
            <a:endParaRPr lang="en-GB" sz="1600" dirty="0"/>
          </a:p>
        </p:txBody>
      </p:sp>
      <p:sp>
        <p:nvSpPr>
          <p:cNvPr id="3" name="Title 2"/>
          <p:cNvSpPr>
            <a:spLocks noGrp="1"/>
          </p:cNvSpPr>
          <p:nvPr>
            <p:ph type="title"/>
          </p:nvPr>
        </p:nvSpPr>
        <p:spPr>
          <a:xfrm>
            <a:off x="457200" y="274638"/>
            <a:ext cx="6059016" cy="1143000"/>
          </a:xfrm>
        </p:spPr>
        <p:txBody>
          <a:bodyPr/>
          <a:lstStyle/>
          <a:p>
            <a:r>
              <a:rPr lang="en-GB" dirty="0"/>
              <a:t>Rewards and Sanctions</a:t>
            </a:r>
          </a:p>
        </p:txBody>
      </p:sp>
      <p:pic>
        <p:nvPicPr>
          <p:cNvPr id="5" name="Picture 4"/>
          <p:cNvPicPr>
            <a:picLocks noChangeAspect="1"/>
          </p:cNvPicPr>
          <p:nvPr/>
        </p:nvPicPr>
        <p:blipFill>
          <a:blip r:embed="rId3"/>
          <a:stretch>
            <a:fillRect/>
          </a:stretch>
        </p:blipFill>
        <p:spPr>
          <a:xfrm>
            <a:off x="7020272" y="116632"/>
            <a:ext cx="2016224" cy="1657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35280" cy="4611968"/>
          </a:xfrm>
        </p:spPr>
        <p:txBody>
          <a:bodyPr>
            <a:normAutofit lnSpcReduction="10000"/>
          </a:bodyPr>
          <a:lstStyle/>
          <a:p>
            <a:pPr marL="109728" indent="0">
              <a:buNone/>
            </a:pPr>
            <a:endParaRPr lang="en-GB" sz="1700" b="1" u="sng" dirty="0"/>
          </a:p>
          <a:p>
            <a:pPr marL="109728" indent="0">
              <a:buNone/>
            </a:pPr>
            <a:r>
              <a:rPr lang="en-GB" sz="1600" b="1" u="sng" dirty="0"/>
              <a:t>Snacks</a:t>
            </a:r>
          </a:p>
          <a:p>
            <a:pPr marL="109728" indent="0">
              <a:buNone/>
            </a:pPr>
            <a:r>
              <a:rPr lang="en-GB" sz="1600" dirty="0"/>
              <a:t>In Yr. 3, the children bring in their own break time healthy snack from home or (with your agreement) they can access a snack from the tuck shop </a:t>
            </a:r>
            <a:r>
              <a:rPr lang="en-GB" sz="1600" b="1" dirty="0">
                <a:solidFill>
                  <a:srgbClr val="FF0000"/>
                </a:solidFill>
              </a:rPr>
              <a:t>(Please talk about this with your child, so that they know whether they are allowed to use the school tuck shop)</a:t>
            </a:r>
            <a:r>
              <a:rPr lang="en-GB" sz="1600" dirty="0"/>
              <a:t>.</a:t>
            </a:r>
          </a:p>
          <a:p>
            <a:pPr marL="109728" indent="0">
              <a:buNone/>
            </a:pPr>
            <a:endParaRPr lang="en-GB" sz="1600" dirty="0"/>
          </a:p>
          <a:p>
            <a:pPr marL="109728" indent="0">
              <a:buNone/>
            </a:pPr>
            <a:r>
              <a:rPr lang="en-GB" sz="1600" dirty="0"/>
              <a:t>ParentPay accounts should be credited for the tuck shop purchases in advance.</a:t>
            </a:r>
          </a:p>
          <a:p>
            <a:pPr marL="109728" indent="0">
              <a:buNone/>
            </a:pPr>
            <a:endParaRPr lang="en-GB" sz="1600" dirty="0"/>
          </a:p>
          <a:p>
            <a:pPr marL="109728" indent="0">
              <a:buNone/>
            </a:pPr>
            <a:r>
              <a:rPr lang="en-GB" sz="1600" dirty="0"/>
              <a:t>Please do ensure that all snacks sent in from home are nut free as there are many children in the school who have severe allergies.</a:t>
            </a:r>
          </a:p>
          <a:p>
            <a:pPr marL="109728" indent="0">
              <a:buNone/>
            </a:pPr>
            <a:endParaRPr lang="en-GB" sz="1600" dirty="0"/>
          </a:p>
          <a:p>
            <a:pPr marL="109728" indent="0">
              <a:buNone/>
            </a:pPr>
            <a:r>
              <a:rPr lang="en-GB" sz="1600" dirty="0"/>
              <a:t>If you order milk for your child, they collect this in the KS2 hall every break time.</a:t>
            </a:r>
          </a:p>
          <a:p>
            <a:pPr marL="109728" indent="0">
              <a:buNone/>
            </a:pPr>
            <a:endParaRPr lang="en-GB" sz="1600" dirty="0"/>
          </a:p>
          <a:p>
            <a:pPr marL="109728" indent="0">
              <a:buNone/>
            </a:pPr>
            <a:r>
              <a:rPr lang="en-GB" sz="1600" b="1" u="sng" dirty="0"/>
              <a:t>Water</a:t>
            </a:r>
          </a:p>
          <a:p>
            <a:pPr marL="109728" indent="0">
              <a:buNone/>
            </a:pPr>
            <a:r>
              <a:rPr lang="en-GB" sz="1600" dirty="0"/>
              <a:t>All children are encouraged to regularly drink water throughout the day. We ask that all children bring a named water bottle into school on a daily basis.</a:t>
            </a:r>
          </a:p>
          <a:p>
            <a:endParaRPr lang="en-GB" dirty="0"/>
          </a:p>
          <a:p>
            <a:endParaRPr lang="en-GB" dirty="0"/>
          </a:p>
        </p:txBody>
      </p:sp>
      <p:sp>
        <p:nvSpPr>
          <p:cNvPr id="3" name="Title 2"/>
          <p:cNvSpPr>
            <a:spLocks noGrp="1"/>
          </p:cNvSpPr>
          <p:nvPr>
            <p:ph type="title"/>
          </p:nvPr>
        </p:nvSpPr>
        <p:spPr>
          <a:xfrm>
            <a:off x="457200" y="274638"/>
            <a:ext cx="4258816" cy="1143000"/>
          </a:xfrm>
        </p:spPr>
        <p:txBody>
          <a:bodyPr/>
          <a:lstStyle/>
          <a:p>
            <a:r>
              <a:rPr lang="en-GB" dirty="0"/>
              <a:t>Food and drink</a:t>
            </a:r>
          </a:p>
        </p:txBody>
      </p:sp>
      <p:pic>
        <p:nvPicPr>
          <p:cNvPr id="5" name="Picture 4"/>
          <p:cNvPicPr>
            <a:picLocks noChangeAspect="1"/>
          </p:cNvPicPr>
          <p:nvPr/>
        </p:nvPicPr>
        <p:blipFill>
          <a:blip r:embed="rId3"/>
          <a:stretch>
            <a:fillRect/>
          </a:stretch>
        </p:blipFill>
        <p:spPr>
          <a:xfrm>
            <a:off x="6660232" y="188640"/>
            <a:ext cx="2232248" cy="15841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endParaRPr lang="en-US" altLang="en-US" dirty="0"/>
          </a:p>
        </p:txBody>
      </p:sp>
      <p:sp>
        <p:nvSpPr>
          <p:cNvPr id="14339" name="Subtitle 2"/>
          <p:cNvSpPr>
            <a:spLocks noGrp="1"/>
          </p:cNvSpPr>
          <p:nvPr>
            <p:ph type="subTitle" idx="1"/>
          </p:nvPr>
        </p:nvSpPr>
        <p:spPr/>
        <p:txBody>
          <a:bodyPr/>
          <a:lstStyle/>
          <a:p>
            <a:endParaRPr lang="en-US" altLang="en-US" dirty="0"/>
          </a:p>
        </p:txBody>
      </p:sp>
      <p:sp>
        <p:nvSpPr>
          <p:cNvPr id="4" name="Rectangle 3"/>
          <p:cNvSpPr/>
          <p:nvPr/>
        </p:nvSpPr>
        <p:spPr>
          <a:xfrm>
            <a:off x="-447684" y="980728"/>
            <a:ext cx="10199688" cy="6789514"/>
          </a:xfrm>
          <a:prstGeom prst="rect">
            <a:avLst/>
          </a:prstGeom>
          <a:solidFill>
            <a:srgbClr val="292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34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9637" y="2370237"/>
            <a:ext cx="7324725" cy="383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6"/>
          <p:cNvSpPr txBox="1">
            <a:spLocks noChangeArrowheads="1"/>
          </p:cNvSpPr>
          <p:nvPr/>
        </p:nvSpPr>
        <p:spPr bwMode="auto">
          <a:xfrm>
            <a:off x="228600" y="6226175"/>
            <a:ext cx="3405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solidFill>
                  <a:schemeClr val="bg1"/>
                </a:solidFill>
                <a:latin typeface="Helvetica" pitchFamily="34" charset="0"/>
              </a:rPr>
              <a:t>Copyright 2019 </a:t>
            </a:r>
            <a:r>
              <a:rPr lang="en-GB" altLang="en-US" sz="2400" dirty="0">
                <a:solidFill>
                  <a:schemeClr val="bg1"/>
                </a:solidFill>
                <a:latin typeface="Helvetica" pitchFamily="34" charset="0"/>
              </a:rPr>
              <a:t>© INEQE Group Ltd.</a:t>
            </a:r>
            <a:endParaRPr lang="en-US" altLang="en-US" sz="2400" dirty="0">
              <a:solidFill>
                <a:schemeClr val="bg1"/>
              </a:solidFill>
              <a:latin typeface="Helvetica" pitchFamily="34" charset="0"/>
            </a:endParaRPr>
          </a:p>
        </p:txBody>
      </p:sp>
      <p:sp>
        <p:nvSpPr>
          <p:cNvPr id="3" name="TextBox 2"/>
          <p:cNvSpPr txBox="1"/>
          <p:nvPr/>
        </p:nvSpPr>
        <p:spPr>
          <a:xfrm>
            <a:off x="-447684" y="57305"/>
            <a:ext cx="10199688" cy="1077218"/>
          </a:xfrm>
          <a:prstGeom prst="rect">
            <a:avLst/>
          </a:prstGeom>
          <a:solidFill>
            <a:schemeClr val="bg1"/>
          </a:solidFill>
        </p:spPr>
        <p:txBody>
          <a:bodyPr wrap="square" rtlCol="0">
            <a:spAutoFit/>
          </a:bodyPr>
          <a:lstStyle/>
          <a:p>
            <a:pPr algn="ctr"/>
            <a:r>
              <a:rPr lang="en-GB" sz="1600" dirty="0"/>
              <a:t>The next couple of slides explain how you can access the</a:t>
            </a:r>
          </a:p>
          <a:p>
            <a:pPr algn="ctr"/>
            <a:r>
              <a:rPr lang="en-GB" sz="1600" dirty="0"/>
              <a:t>Safer Schools app</a:t>
            </a:r>
          </a:p>
          <a:p>
            <a:pPr algn="ctr"/>
            <a:endParaRPr lang="en-GB" sz="1600" dirty="0"/>
          </a:p>
          <a:p>
            <a:pPr algn="ctr"/>
            <a:r>
              <a:rPr lang="en-GB" sz="1600" dirty="0"/>
              <a:t>which gives you important safeguarding information.</a:t>
            </a:r>
          </a:p>
        </p:txBody>
      </p:sp>
      <p:sp>
        <p:nvSpPr>
          <p:cNvPr id="5" name="Rectangle 4"/>
          <p:cNvSpPr/>
          <p:nvPr/>
        </p:nvSpPr>
        <p:spPr>
          <a:xfrm>
            <a:off x="-228600" y="5727700"/>
            <a:ext cx="3432448" cy="1589732"/>
          </a:xfrm>
          <a:prstGeom prst="rect">
            <a:avLst/>
          </a:prstGeom>
          <a:solidFill>
            <a:srgbClr val="29235C"/>
          </a:solidFill>
          <a:ln>
            <a:solidFill>
              <a:srgbClr val="29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2508111"/>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1331913" y="404813"/>
            <a:ext cx="66214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dirty="0">
                <a:solidFill>
                  <a:srgbClr val="00AFEA"/>
                </a:solidFill>
                <a:latin typeface="ABC font" pitchFamily="34" charset="0"/>
              </a:rPr>
              <a:t>To open the app</a:t>
            </a:r>
          </a:p>
        </p:txBody>
      </p:sp>
      <p:sp>
        <p:nvSpPr>
          <p:cNvPr id="15363" name="TextBox 5"/>
          <p:cNvSpPr txBox="1">
            <a:spLocks noChangeArrowheads="1"/>
          </p:cNvSpPr>
          <p:nvPr/>
        </p:nvSpPr>
        <p:spPr bwMode="auto">
          <a:xfrm>
            <a:off x="1547664" y="789781"/>
            <a:ext cx="361791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latin typeface="ABC font" pitchFamily="34" charset="0"/>
            </a:endParaRPr>
          </a:p>
          <a:p>
            <a:pPr>
              <a:spcBef>
                <a:spcPct val="0"/>
              </a:spcBef>
              <a:buFontTx/>
              <a:buNone/>
            </a:pPr>
            <a:r>
              <a:rPr lang="en-US" altLang="en-US" sz="2400" dirty="0">
                <a:latin typeface="ABC font" pitchFamily="34" charset="0"/>
              </a:rPr>
              <a:t>Download the app for free from the Google Play Store or App Store.</a:t>
            </a:r>
          </a:p>
          <a:p>
            <a:pPr>
              <a:spcBef>
                <a:spcPct val="0"/>
              </a:spcBef>
              <a:buFontTx/>
              <a:buNone/>
            </a:pPr>
            <a:endParaRPr lang="en-US" altLang="en-US" sz="2400" dirty="0">
              <a:latin typeface="ABC font" pitchFamily="34" charset="0"/>
            </a:endParaRPr>
          </a:p>
          <a:p>
            <a:pPr>
              <a:spcBef>
                <a:spcPct val="0"/>
              </a:spcBef>
              <a:buFontTx/>
              <a:buNone/>
            </a:pPr>
            <a:endParaRPr lang="en-US" altLang="en-US" sz="2400" dirty="0">
              <a:latin typeface="ABC font" pitchFamily="34" charset="0"/>
            </a:endParaRPr>
          </a:p>
          <a:p>
            <a:pPr>
              <a:spcBef>
                <a:spcPct val="0"/>
              </a:spcBef>
              <a:buFontTx/>
              <a:buNone/>
            </a:pPr>
            <a:endParaRPr lang="en-US" altLang="en-US" sz="2400" dirty="0">
              <a:latin typeface="ABC font" pitchFamily="34" charset="0"/>
            </a:endParaRPr>
          </a:p>
        </p:txBody>
      </p:sp>
      <p:sp>
        <p:nvSpPr>
          <p:cNvPr id="15364" name="TextBox 7"/>
          <p:cNvSpPr txBox="1">
            <a:spLocks noChangeArrowheads="1"/>
          </p:cNvSpPr>
          <p:nvPr/>
        </p:nvSpPr>
        <p:spPr bwMode="auto">
          <a:xfrm>
            <a:off x="7481888" y="6021388"/>
            <a:ext cx="131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900" dirty="0">
                <a:latin typeface="Helvetica" pitchFamily="34" charset="0"/>
              </a:rPr>
              <a:t>Copyright </a:t>
            </a:r>
            <a:r>
              <a:rPr lang="en-GB" altLang="en-US" sz="900" dirty="0">
                <a:latin typeface="Helvetica" pitchFamily="34" charset="0"/>
              </a:rPr>
              <a:t>© INEQE Group Ltd. </a:t>
            </a:r>
            <a:endParaRPr lang="en-US" altLang="en-US" sz="900" dirty="0">
              <a:latin typeface="Helvetica" pitchFamily="34" charset="0"/>
            </a:endParaRPr>
          </a:p>
        </p:txBody>
      </p:sp>
      <p:pic>
        <p:nvPicPr>
          <p:cNvPr id="1536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2898" y="260648"/>
            <a:ext cx="1996993" cy="30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5389" y="2752232"/>
            <a:ext cx="3114502" cy="34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1547309" y="3051750"/>
            <a:ext cx="36163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latin typeface="ABC font" pitchFamily="34" charset="0"/>
              </a:rPr>
              <a:t>Enter the name of our school here.</a:t>
            </a:r>
          </a:p>
          <a:p>
            <a:pPr>
              <a:spcBef>
                <a:spcPct val="0"/>
              </a:spcBef>
              <a:buFontTx/>
              <a:buNone/>
            </a:pPr>
            <a:endParaRPr lang="en-US" altLang="en-US" sz="2400" dirty="0">
              <a:latin typeface="ABC font" pitchFamily="34" charset="0"/>
            </a:endParaRPr>
          </a:p>
          <a:p>
            <a:pPr>
              <a:spcBef>
                <a:spcPct val="0"/>
              </a:spcBef>
              <a:buFontTx/>
              <a:buNone/>
            </a:pPr>
            <a:r>
              <a:rPr lang="en-US" altLang="en-US" sz="2400" dirty="0">
                <a:latin typeface="ABC font" pitchFamily="34" charset="0"/>
              </a:rPr>
              <a:t>Then tap </a:t>
            </a:r>
            <a:r>
              <a:rPr lang="en-US" altLang="en-US" sz="2400" dirty="0">
                <a:solidFill>
                  <a:srgbClr val="00AFEA"/>
                </a:solidFill>
                <a:latin typeface="ABC font" pitchFamily="34" charset="0"/>
              </a:rPr>
              <a:t>‘Continue’</a:t>
            </a:r>
          </a:p>
        </p:txBody>
      </p:sp>
      <p:sp>
        <p:nvSpPr>
          <p:cNvPr id="3" name="Rectangle 2"/>
          <p:cNvSpPr/>
          <p:nvPr/>
        </p:nvSpPr>
        <p:spPr>
          <a:xfrm>
            <a:off x="7481888" y="5855311"/>
            <a:ext cx="131445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05744642"/>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1093788" y="446088"/>
            <a:ext cx="80502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dirty="0">
                <a:solidFill>
                  <a:srgbClr val="00AFEA"/>
                </a:solidFill>
                <a:latin typeface="ABC font" pitchFamily="34" charset="0"/>
              </a:rPr>
              <a:t>ENTER YOUR CODE</a:t>
            </a:r>
          </a:p>
        </p:txBody>
      </p:sp>
      <p:sp>
        <p:nvSpPr>
          <p:cNvPr id="17411" name="TextBox 4"/>
          <p:cNvSpPr txBox="1">
            <a:spLocks noChangeArrowheads="1"/>
          </p:cNvSpPr>
          <p:nvPr/>
        </p:nvSpPr>
        <p:spPr bwMode="auto">
          <a:xfrm>
            <a:off x="1187450" y="1605756"/>
            <a:ext cx="36163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latin typeface="ABC font" pitchFamily="34" charset="0"/>
              </a:rPr>
              <a:t>This is where you enter your </a:t>
            </a:r>
            <a:r>
              <a:rPr lang="en-US" altLang="en-US" sz="2400" dirty="0">
                <a:solidFill>
                  <a:srgbClr val="00AFEA"/>
                </a:solidFill>
                <a:latin typeface="ABC font" pitchFamily="34" charset="0"/>
              </a:rPr>
              <a:t>‘Entry Code’ Our school code is 6903</a:t>
            </a:r>
          </a:p>
          <a:p>
            <a:pPr algn="ctr">
              <a:spcBef>
                <a:spcPct val="0"/>
              </a:spcBef>
              <a:buFontTx/>
              <a:buNone/>
            </a:pPr>
            <a:r>
              <a:rPr lang="en-US" altLang="en-US" sz="3600" dirty="0">
                <a:solidFill>
                  <a:schemeClr val="bg1"/>
                </a:solidFill>
                <a:latin typeface="ABC font" pitchFamily="34" charset="0"/>
              </a:rPr>
              <a:t>6903</a:t>
            </a:r>
          </a:p>
          <a:p>
            <a:pPr>
              <a:spcBef>
                <a:spcPct val="0"/>
              </a:spcBef>
              <a:buFontTx/>
              <a:buNone/>
            </a:pPr>
            <a:endParaRPr lang="en-US" altLang="en-US" sz="2400" dirty="0">
              <a:solidFill>
                <a:srgbClr val="00AFEA"/>
              </a:solidFill>
              <a:latin typeface="ABC font" pitchFamily="34" charset="0"/>
            </a:endParaRPr>
          </a:p>
          <a:p>
            <a:pPr>
              <a:spcBef>
                <a:spcPct val="0"/>
              </a:spcBef>
              <a:buFontTx/>
              <a:buNone/>
            </a:pPr>
            <a:r>
              <a:rPr lang="en-US" altLang="en-US" sz="2400" dirty="0">
                <a:latin typeface="ABC font" pitchFamily="34" charset="0"/>
              </a:rPr>
              <a:t>This will then give you access to the content within the app.</a:t>
            </a:r>
          </a:p>
        </p:txBody>
      </p:sp>
      <p:pic>
        <p:nvPicPr>
          <p:cNvPr id="1741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6425" y="1006475"/>
            <a:ext cx="4500563"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7"/>
          <p:cNvSpPr txBox="1">
            <a:spLocks noChangeArrowheads="1"/>
          </p:cNvSpPr>
          <p:nvPr/>
        </p:nvSpPr>
        <p:spPr bwMode="auto">
          <a:xfrm>
            <a:off x="7481888" y="6021388"/>
            <a:ext cx="131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900" dirty="0">
                <a:latin typeface="Helvetica" pitchFamily="34" charset="0"/>
              </a:rPr>
              <a:t>Copyright </a:t>
            </a:r>
            <a:r>
              <a:rPr lang="en-GB" altLang="en-US" sz="900" dirty="0">
                <a:latin typeface="Helvetica" pitchFamily="34" charset="0"/>
              </a:rPr>
              <a:t>© INEQE Group Ltd. </a:t>
            </a:r>
            <a:endParaRPr lang="en-US" altLang="en-US" sz="900" dirty="0">
              <a:latin typeface="Helvetica" pitchFamily="34" charset="0"/>
            </a:endParaRPr>
          </a:p>
        </p:txBody>
      </p:sp>
      <p:sp>
        <p:nvSpPr>
          <p:cNvPr id="3" name="Rectangle 2"/>
          <p:cNvSpPr/>
          <p:nvPr/>
        </p:nvSpPr>
        <p:spPr>
          <a:xfrm>
            <a:off x="7481888" y="5749131"/>
            <a:ext cx="112256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01679307"/>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589E877-2B87-3FFD-96E9-980B41629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3960440" cy="55446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975ECEE4-E510-4D86-7191-236241022672}"/>
              </a:ext>
            </a:extLst>
          </p:cNvPr>
          <p:cNvSpPr txBox="1"/>
          <p:nvPr/>
        </p:nvSpPr>
        <p:spPr>
          <a:xfrm>
            <a:off x="4475187" y="973172"/>
            <a:ext cx="4414902" cy="4832092"/>
          </a:xfrm>
          <a:prstGeom prst="rect">
            <a:avLst/>
          </a:prstGeom>
          <a:solidFill>
            <a:schemeClr val="accent1">
              <a:lumMod val="40000"/>
              <a:lumOff val="6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u="sng" dirty="0">
                <a:solidFill>
                  <a:schemeClr val="accent2"/>
                </a:solidFill>
              </a:rPr>
              <a:t>#Wakeupwednesday</a:t>
            </a:r>
          </a:p>
          <a:p>
            <a:endParaRPr lang="en-GB" sz="2800" dirty="0"/>
          </a:p>
          <a:p>
            <a:r>
              <a:rPr lang="en-GB" sz="2800" dirty="0"/>
              <a:t>Keeping parents updated on new trends, apps and keeping children safe in an online world.</a:t>
            </a:r>
          </a:p>
          <a:p>
            <a:endParaRPr lang="en-GB" sz="2800" dirty="0"/>
          </a:p>
          <a:p>
            <a:r>
              <a:rPr lang="en-GB" sz="2800" dirty="0"/>
              <a:t>Look out for weekly Wednesday updates on Class Dojo. </a:t>
            </a:r>
          </a:p>
        </p:txBody>
      </p:sp>
    </p:spTree>
    <p:extLst>
      <p:ext uri="{BB962C8B-B14F-4D97-AF65-F5344CB8AC3E}">
        <p14:creationId xmlns:p14="http://schemas.microsoft.com/office/powerpoint/2010/main" val="697865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7704" y="53752"/>
            <a:ext cx="4546848" cy="1143000"/>
          </a:xfrm>
        </p:spPr>
        <p:txBody>
          <a:bodyPr/>
          <a:lstStyle/>
          <a:p>
            <a:pPr algn="ctr"/>
            <a:r>
              <a:rPr lang="en-GB" dirty="0">
                <a:solidFill>
                  <a:schemeClr val="bg2">
                    <a:lumMod val="50000"/>
                  </a:schemeClr>
                </a:solidFill>
              </a:rPr>
              <a:t>SMILE</a:t>
            </a:r>
          </a:p>
        </p:txBody>
      </p:sp>
      <p:pic>
        <p:nvPicPr>
          <p:cNvPr id="1026" name="Picture 2" descr="Smile Emotional Health and Wellbeing - Butterfly Print Lt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196752"/>
            <a:ext cx="4320480" cy="28932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9327" y="4494306"/>
            <a:ext cx="1144865" cy="1477328"/>
          </a:xfrm>
          <a:prstGeom prst="rect">
            <a:avLst/>
          </a:prstGeom>
          <a:noFill/>
        </p:spPr>
        <p:txBody>
          <a:bodyPr wrap="none" rtlCol="0">
            <a:spAutoFit/>
          </a:bodyPr>
          <a:lstStyle/>
          <a:p>
            <a:r>
              <a:rPr lang="en-GB" b="1" dirty="0">
                <a:solidFill>
                  <a:schemeClr val="bg2">
                    <a:lumMod val="50000"/>
                  </a:schemeClr>
                </a:solidFill>
              </a:rPr>
              <a:t>S</a:t>
            </a:r>
            <a:r>
              <a:rPr lang="en-GB" dirty="0"/>
              <a:t>ocialise</a:t>
            </a:r>
          </a:p>
          <a:p>
            <a:r>
              <a:rPr lang="en-GB" b="1" dirty="0">
                <a:solidFill>
                  <a:schemeClr val="bg2">
                    <a:lumMod val="50000"/>
                  </a:schemeClr>
                </a:solidFill>
              </a:rPr>
              <a:t>M</a:t>
            </a:r>
            <a:r>
              <a:rPr lang="en-GB" dirty="0"/>
              <a:t>ove</a:t>
            </a:r>
          </a:p>
          <a:p>
            <a:r>
              <a:rPr lang="en-GB" b="1" dirty="0">
                <a:solidFill>
                  <a:schemeClr val="bg2">
                    <a:lumMod val="50000"/>
                  </a:schemeClr>
                </a:solidFill>
              </a:rPr>
              <a:t>I</a:t>
            </a:r>
            <a:r>
              <a:rPr lang="en-GB" dirty="0"/>
              <a:t>nterest</a:t>
            </a:r>
          </a:p>
          <a:p>
            <a:r>
              <a:rPr lang="en-GB" b="1" dirty="0">
                <a:solidFill>
                  <a:schemeClr val="bg2">
                    <a:lumMod val="50000"/>
                  </a:schemeClr>
                </a:solidFill>
              </a:rPr>
              <a:t>L</a:t>
            </a:r>
            <a:r>
              <a:rPr lang="en-GB" dirty="0"/>
              <a:t>earn</a:t>
            </a:r>
          </a:p>
          <a:p>
            <a:r>
              <a:rPr lang="en-GB" b="1" dirty="0">
                <a:solidFill>
                  <a:schemeClr val="bg2">
                    <a:lumMod val="50000"/>
                  </a:schemeClr>
                </a:solidFill>
              </a:rPr>
              <a:t>E</a:t>
            </a:r>
            <a:r>
              <a:rPr lang="en-GB" dirty="0"/>
              <a:t>ngage</a:t>
            </a:r>
          </a:p>
        </p:txBody>
      </p:sp>
      <p:sp>
        <p:nvSpPr>
          <p:cNvPr id="5" name="TextBox 4"/>
          <p:cNvSpPr txBox="1"/>
          <p:nvPr/>
        </p:nvSpPr>
        <p:spPr>
          <a:xfrm>
            <a:off x="5796136" y="2276872"/>
            <a:ext cx="3024336" cy="2308324"/>
          </a:xfrm>
          <a:prstGeom prst="rect">
            <a:avLst/>
          </a:prstGeom>
          <a:noFill/>
        </p:spPr>
        <p:txBody>
          <a:bodyPr wrap="square" rtlCol="0">
            <a:spAutoFit/>
          </a:bodyPr>
          <a:lstStyle/>
          <a:p>
            <a:pPr algn="just"/>
            <a:r>
              <a:rPr lang="en-GB" sz="2400" dirty="0"/>
              <a:t>A whole school initiative that we use to help improve our pupils mental health and well being.</a:t>
            </a:r>
          </a:p>
        </p:txBody>
      </p:sp>
      <p:pic>
        <p:nvPicPr>
          <p:cNvPr id="9" name="Picture 8"/>
          <p:cNvPicPr>
            <a:picLocks noChangeAspect="1"/>
          </p:cNvPicPr>
          <p:nvPr/>
        </p:nvPicPr>
        <p:blipFill>
          <a:blip r:embed="rId4"/>
          <a:stretch>
            <a:fillRect/>
          </a:stretch>
        </p:blipFill>
        <p:spPr>
          <a:xfrm>
            <a:off x="4211779" y="2834813"/>
            <a:ext cx="1368152" cy="971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0931880"/>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79513" y="332656"/>
            <a:ext cx="2016224" cy="2016224"/>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Subtitle 2"/>
          <p:cNvSpPr>
            <a:spLocks noGrp="1"/>
          </p:cNvSpPr>
          <p:nvPr>
            <p:ph type="subTitle" idx="1"/>
          </p:nvPr>
        </p:nvSpPr>
        <p:spPr>
          <a:xfrm>
            <a:off x="1403648" y="404664"/>
            <a:ext cx="7240318" cy="2009964"/>
          </a:xfrm>
        </p:spPr>
        <p:txBody>
          <a:bodyPr>
            <a:normAutofit/>
          </a:bodyPr>
          <a:lstStyle/>
          <a:p>
            <a:r>
              <a:rPr lang="en-GB" sz="5400" b="1" dirty="0">
                <a:solidFill>
                  <a:srgbClr val="0070C0"/>
                </a:solidFill>
                <a:latin typeface="Agency FB" panose="020B0503020202020204" pitchFamily="34" charset="0"/>
              </a:rPr>
              <a:t>Join the PTA Facebook group</a:t>
            </a:r>
          </a:p>
          <a:p>
            <a:r>
              <a:rPr lang="en-GB" sz="4000" b="1" dirty="0">
                <a:solidFill>
                  <a:srgbClr val="C00000"/>
                </a:solidFill>
                <a:latin typeface="Berlin Sans FB Demi" panose="020E0802020502020306" pitchFamily="34" charset="0"/>
              </a:rPr>
              <a:t>Dorridge Primary PTA</a:t>
            </a:r>
            <a:endParaRPr lang="en-GB" sz="4000" dirty="0">
              <a:solidFill>
                <a:srgbClr val="C00000"/>
              </a:solidFill>
              <a:latin typeface="Berlin Sans FB Demi" panose="020E0802020502020306" pitchFamily="34" charset="0"/>
            </a:endParaRPr>
          </a:p>
          <a:p>
            <a:endParaRPr lang="en-GB" dirty="0"/>
          </a:p>
        </p:txBody>
      </p:sp>
      <p:sp>
        <p:nvSpPr>
          <p:cNvPr id="7" name="Subtitle 2"/>
          <p:cNvSpPr txBox="1">
            <a:spLocks/>
          </p:cNvSpPr>
          <p:nvPr/>
        </p:nvSpPr>
        <p:spPr>
          <a:xfrm>
            <a:off x="-28244" y="2708920"/>
            <a:ext cx="9172244" cy="4149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567" y="2636913"/>
            <a:ext cx="5976664" cy="2376264"/>
          </a:xfrm>
          <a:prstGeom prst="rect">
            <a:avLst/>
          </a:prstGeom>
        </p:spPr>
      </p:pic>
      <p:sp>
        <p:nvSpPr>
          <p:cNvPr id="9" name="Subtitle 2"/>
          <p:cNvSpPr txBox="1">
            <a:spLocks/>
          </p:cNvSpPr>
          <p:nvPr/>
        </p:nvSpPr>
        <p:spPr>
          <a:xfrm>
            <a:off x="0" y="5433649"/>
            <a:ext cx="9144000" cy="1293014"/>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rgbClr val="C00000"/>
                </a:solidFill>
                <a:latin typeface="Berlin Sans FB" panose="020E0602020502020306" pitchFamily="34" charset="0"/>
              </a:rPr>
              <a:t>PTA working together to raise money for our school thus helping improve the learning environment for    </a:t>
            </a:r>
            <a:r>
              <a:rPr lang="en-GB" sz="4000" dirty="0">
                <a:solidFill>
                  <a:srgbClr val="FF0000"/>
                </a:solidFill>
                <a:latin typeface="Berlin Sans FB" panose="020E0602020502020306" pitchFamily="34" charset="0"/>
              </a:rPr>
              <a:t>all pupils attending Dorridge Primary</a:t>
            </a:r>
          </a:p>
        </p:txBody>
      </p:sp>
    </p:spTree>
    <p:extLst>
      <p:ext uri="{BB962C8B-B14F-4D97-AF65-F5344CB8AC3E}">
        <p14:creationId xmlns:p14="http://schemas.microsoft.com/office/powerpoint/2010/main" val="4217427490"/>
      </p:ext>
    </p:extLst>
  </p:cSld>
  <p:clrMapOvr>
    <a:masterClrMapping/>
  </p:clrMapOvr>
  <p:transition spd="med" advTm="15470">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772 Any Questions Cliparts, Stock Vector and Royalty Free Any Questions  Illustr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692696"/>
            <a:ext cx="5040560" cy="4824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24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9D36A3-2179-A076-E933-040D3871B98A}"/>
              </a:ext>
            </a:extLst>
          </p:cNvPr>
          <p:cNvPicPr>
            <a:picLocks noChangeAspect="1"/>
          </p:cNvPicPr>
          <p:nvPr/>
        </p:nvPicPr>
        <p:blipFill>
          <a:blip r:embed="rId3"/>
          <a:stretch>
            <a:fillRect/>
          </a:stretch>
        </p:blipFill>
        <p:spPr>
          <a:xfrm>
            <a:off x="251520" y="260648"/>
            <a:ext cx="8640960" cy="5616624"/>
          </a:xfrm>
          <a:prstGeom prst="rect">
            <a:avLst/>
          </a:prstGeom>
        </p:spPr>
      </p:pic>
    </p:spTree>
    <p:extLst>
      <p:ext uri="{BB962C8B-B14F-4D97-AF65-F5344CB8AC3E}">
        <p14:creationId xmlns:p14="http://schemas.microsoft.com/office/powerpoint/2010/main" val="337516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203170" y="4725144"/>
            <a:ext cx="2953683" cy="1656184"/>
          </a:xfrm>
          <a:prstGeom prst="rect">
            <a:avLst/>
          </a:prstGeom>
        </p:spPr>
      </p:pic>
      <p:sp>
        <p:nvSpPr>
          <p:cNvPr id="8" name="AutoShape 2" descr="18 Back-to-School Quotes to Get Kids Excited for Class"/>
          <p:cNvSpPr>
            <a:spLocks noChangeAspect="1" noChangeArrowheads="1"/>
          </p:cNvSpPr>
          <p:nvPr/>
        </p:nvSpPr>
        <p:spPr bwMode="auto">
          <a:xfrm>
            <a:off x="-160758" y="-144463"/>
            <a:ext cx="621133" cy="6211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Picture 8"/>
          <p:cNvPicPr>
            <a:picLocks noChangeAspect="1"/>
          </p:cNvPicPr>
          <p:nvPr/>
        </p:nvPicPr>
        <p:blipFill>
          <a:blip r:embed="rId3"/>
          <a:stretch>
            <a:fillRect/>
          </a:stretch>
        </p:blipFill>
        <p:spPr>
          <a:xfrm>
            <a:off x="2123729" y="476673"/>
            <a:ext cx="5403740" cy="39945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604" y="1700808"/>
            <a:ext cx="8683876" cy="3528392"/>
          </a:xfrm>
        </p:spPr>
        <p:txBody>
          <a:bodyPr>
            <a:normAutofit fontScale="25000" lnSpcReduction="20000"/>
          </a:bodyPr>
          <a:lstStyle/>
          <a:p>
            <a:pPr marL="109728" indent="0">
              <a:buNone/>
            </a:pPr>
            <a:endParaRPr lang="en-GB" sz="1600" dirty="0"/>
          </a:p>
          <a:p>
            <a:pPr marL="109728" indent="0">
              <a:buNone/>
            </a:pPr>
            <a:r>
              <a:rPr lang="en-GB" sz="5600" b="1" u="sng" dirty="0"/>
              <a:t>Units</a:t>
            </a:r>
          </a:p>
          <a:p>
            <a:pPr marL="109728" indent="0">
              <a:buNone/>
            </a:pPr>
            <a:r>
              <a:rPr lang="en-GB" sz="5600" dirty="0"/>
              <a:t>Each half term, we study a different theme:</a:t>
            </a:r>
          </a:p>
          <a:p>
            <a:r>
              <a:rPr lang="en-GB" sz="5600" dirty="0"/>
              <a:t>This half-term: Fractured Stories (fairy tales)</a:t>
            </a:r>
          </a:p>
          <a:p>
            <a:r>
              <a:rPr lang="en-GB" sz="5600" dirty="0"/>
              <a:t>Next half-term: Non-Fiction (theme to be decided as we get to know the children)</a:t>
            </a:r>
          </a:p>
          <a:p>
            <a:r>
              <a:rPr lang="en-GB" sz="5600" dirty="0"/>
              <a:t>Later on in Yr. 3 includes: </a:t>
            </a:r>
          </a:p>
          <a:p>
            <a:pPr marL="109728" indent="0">
              <a:buNone/>
            </a:pPr>
            <a:r>
              <a:rPr lang="en-GB" sz="5600" dirty="0"/>
              <a:t>    Poetry unit (Nature), Roald Dahl author focus, sport &amp; Michael Morpurgo</a:t>
            </a:r>
          </a:p>
          <a:p>
            <a:pPr marL="109728" indent="0">
              <a:buNone/>
            </a:pPr>
            <a:endParaRPr lang="en-GB" sz="2900" dirty="0"/>
          </a:p>
          <a:p>
            <a:pPr marL="109728" indent="0">
              <a:buNone/>
            </a:pPr>
            <a:endParaRPr lang="en-GB" sz="2900" dirty="0"/>
          </a:p>
          <a:p>
            <a:pPr marL="109728" indent="0">
              <a:buNone/>
            </a:pPr>
            <a:r>
              <a:rPr lang="en-GB" sz="4800" b="1" u="sng" dirty="0"/>
              <a:t>SPAG</a:t>
            </a:r>
          </a:p>
          <a:p>
            <a:pPr marL="109728" indent="0">
              <a:buNone/>
            </a:pPr>
            <a:endParaRPr lang="en-GB" sz="2900" dirty="0"/>
          </a:p>
          <a:p>
            <a:pPr marL="109728" indent="0">
              <a:buNone/>
            </a:pPr>
            <a:r>
              <a:rPr lang="en-GB" sz="5600" dirty="0"/>
              <a:t>Grammar, spelling and writing skills are taught through the theme.</a:t>
            </a:r>
          </a:p>
          <a:p>
            <a:pPr marL="109728" indent="0">
              <a:buNone/>
            </a:pPr>
            <a:endParaRPr lang="en-GB" sz="5600" dirty="0"/>
          </a:p>
          <a:p>
            <a:pPr marL="109728" indent="0">
              <a:buNone/>
            </a:pPr>
            <a:r>
              <a:rPr lang="en-GB" sz="5600" dirty="0"/>
              <a:t>The school use Alan Peat sentence types for lots of this (they are in the HSO)</a:t>
            </a:r>
          </a:p>
          <a:p>
            <a:pPr marL="109728" indent="0">
              <a:buNone/>
            </a:pPr>
            <a:r>
              <a:rPr lang="en-GB" sz="5600" dirty="0"/>
              <a:t>as well as Ninja SPAG</a:t>
            </a:r>
            <a:r>
              <a:rPr lang="en-GB" sz="5600" b="1" dirty="0">
                <a:solidFill>
                  <a:srgbClr val="FF0000"/>
                </a:solidFill>
              </a:rPr>
              <a:t>. </a:t>
            </a:r>
          </a:p>
          <a:p>
            <a:pPr marL="109728" indent="0">
              <a:buNone/>
            </a:pPr>
            <a:endParaRPr lang="en-GB" sz="5600" b="1" dirty="0">
              <a:solidFill>
                <a:srgbClr val="FF0000"/>
              </a:solidFill>
            </a:endParaRPr>
          </a:p>
          <a:p>
            <a:pPr marL="109728" indent="0">
              <a:buNone/>
            </a:pPr>
            <a:endParaRPr lang="en-GB" sz="2900" dirty="0"/>
          </a:p>
          <a:p>
            <a:pPr marL="109728" indent="0" algn="just">
              <a:buNone/>
            </a:pPr>
            <a:r>
              <a:rPr lang="en-GB" sz="5600" dirty="0"/>
              <a:t>In addition, children learn a new spelling rule each week. The weekly spelling test will test the children’s understanding of that week’s spelling rule together with the Year 3 common exception words (as noted in the HSO). </a:t>
            </a:r>
          </a:p>
          <a:p>
            <a:pPr marL="109728" indent="0" algn="just">
              <a:buNone/>
            </a:pPr>
            <a:r>
              <a:rPr lang="en-GB" sz="5600" dirty="0"/>
              <a:t>We use Essential Spelling which teaches the children rules to help them to become better spellers. Spellers for life, not just for the test!</a:t>
            </a:r>
          </a:p>
          <a:p>
            <a:endParaRPr lang="en-GB" sz="3600" dirty="0"/>
          </a:p>
        </p:txBody>
      </p:sp>
      <p:pic>
        <p:nvPicPr>
          <p:cNvPr id="7" name="Picture 6"/>
          <p:cNvPicPr>
            <a:picLocks noChangeAspect="1"/>
          </p:cNvPicPr>
          <p:nvPr/>
        </p:nvPicPr>
        <p:blipFill>
          <a:blip r:embed="rId3"/>
          <a:stretch>
            <a:fillRect/>
          </a:stretch>
        </p:blipFill>
        <p:spPr>
          <a:xfrm>
            <a:off x="968398" y="260648"/>
            <a:ext cx="7164288" cy="126682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7884368" y="1776748"/>
            <a:ext cx="1259632" cy="1685925"/>
          </a:xfrm>
          <a:prstGeom prst="rect">
            <a:avLst/>
          </a:prstGeom>
          <a:ln>
            <a:noFill/>
          </a:ln>
          <a:effectLst>
            <a:softEdge rad="112500"/>
          </a:effectLst>
        </p:spPr>
      </p:pic>
      <p:pic>
        <p:nvPicPr>
          <p:cNvPr id="4" name="Picture 3">
            <a:extLst>
              <a:ext uri="{FF2B5EF4-FFF2-40B4-BE49-F238E27FC236}">
                <a16:creationId xmlns:a16="http://schemas.microsoft.com/office/drawing/2014/main" id="{EB4B0EB3-9030-CA2B-14B4-8819C76A5F5E}"/>
              </a:ext>
            </a:extLst>
          </p:cNvPr>
          <p:cNvPicPr>
            <a:picLocks noChangeAspect="1"/>
          </p:cNvPicPr>
          <p:nvPr/>
        </p:nvPicPr>
        <p:blipFill>
          <a:blip r:embed="rId5"/>
          <a:stretch>
            <a:fillRect/>
          </a:stretch>
        </p:blipFill>
        <p:spPr>
          <a:xfrm>
            <a:off x="7128794" y="3789040"/>
            <a:ext cx="1619670" cy="779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496944" cy="4963690"/>
          </a:xfrm>
        </p:spPr>
        <p:txBody>
          <a:bodyPr>
            <a:normAutofit fontScale="25000" lnSpcReduction="20000"/>
          </a:bodyPr>
          <a:lstStyle/>
          <a:p>
            <a:pPr marL="109728" indent="0" algn="ctr">
              <a:buNone/>
            </a:pPr>
            <a:endParaRPr lang="en-GB" sz="6200" b="1" dirty="0">
              <a:solidFill>
                <a:srgbClr val="FF0000"/>
              </a:solidFill>
            </a:endParaRPr>
          </a:p>
          <a:p>
            <a:pPr marL="109728" indent="0" algn="just">
              <a:buNone/>
            </a:pPr>
            <a:r>
              <a:rPr lang="en-GB" sz="6400" dirty="0"/>
              <a:t>Every child will read to an adult </a:t>
            </a:r>
            <a:r>
              <a:rPr lang="en-GB" sz="6400" b="1" u="sng" dirty="0">
                <a:solidFill>
                  <a:srgbClr val="FF0000"/>
                </a:solidFill>
              </a:rPr>
              <a:t>at least once a half term</a:t>
            </a:r>
            <a:r>
              <a:rPr lang="en-GB" sz="6400" dirty="0"/>
              <a:t> – However, many will be heard more regularly during the Autumn term. With this in mind, children should </a:t>
            </a:r>
            <a:r>
              <a:rPr lang="en-GB" sz="6400" b="1" dirty="0"/>
              <a:t>make sure that their reading scheme books and HSO are in school every day</a:t>
            </a:r>
            <a:r>
              <a:rPr lang="en-GB" sz="6400" dirty="0"/>
              <a:t>.</a:t>
            </a:r>
          </a:p>
          <a:p>
            <a:pPr marL="109728" indent="0" algn="just">
              <a:buNone/>
            </a:pPr>
            <a:endParaRPr lang="en-GB" sz="6400" dirty="0"/>
          </a:p>
          <a:p>
            <a:pPr marL="109728" indent="0" algn="just">
              <a:buNone/>
            </a:pPr>
            <a:r>
              <a:rPr lang="en-GB" sz="6400" b="1" dirty="0"/>
              <a:t>In Yr.3, once your child is a fluent reader, the key focus moves from decoding to comprehension (their understanding of what is being read).</a:t>
            </a:r>
            <a:r>
              <a:rPr lang="en-GB" sz="6400" dirty="0"/>
              <a:t> You can support your child by encouraging lots of book discussion into reading time at home. Build their confidence in answering retrieval, inference and prediction questions as well as making sure that they understand the meaning of words.</a:t>
            </a:r>
          </a:p>
          <a:p>
            <a:pPr marL="109728" indent="0" algn="just">
              <a:buNone/>
            </a:pPr>
            <a:endParaRPr lang="en-GB" sz="6400" dirty="0"/>
          </a:p>
          <a:p>
            <a:pPr marL="109728" indent="0" algn="just">
              <a:buNone/>
            </a:pPr>
            <a:r>
              <a:rPr lang="en-GB" sz="6400" dirty="0"/>
              <a:t>Weekly stickers in the HSO will provide information about the shared reading text and class discussion. We will often include a focus for discussion at home.</a:t>
            </a:r>
          </a:p>
          <a:p>
            <a:pPr marL="109728" indent="0" algn="just">
              <a:buNone/>
            </a:pPr>
            <a:endParaRPr lang="en-GB" sz="6400" dirty="0"/>
          </a:p>
          <a:p>
            <a:pPr marL="109728" indent="0" algn="just">
              <a:buNone/>
            </a:pPr>
            <a:r>
              <a:rPr lang="en-GB" sz="6400" dirty="0"/>
              <a:t>From Yr. 3, </a:t>
            </a:r>
            <a:r>
              <a:rPr lang="en-GB" sz="6400" b="1" dirty="0"/>
              <a:t>children change their books independently on Mondays and Thursdays. </a:t>
            </a:r>
            <a:r>
              <a:rPr lang="en-GB" sz="6400" b="1" u="sng" dirty="0">
                <a:solidFill>
                  <a:srgbClr val="00B0F0"/>
                </a:solidFill>
              </a:rPr>
              <a:t>Our library day is Monday</a:t>
            </a:r>
            <a:r>
              <a:rPr lang="en-GB" sz="6400" b="1" dirty="0">
                <a:solidFill>
                  <a:srgbClr val="00B0F0"/>
                </a:solidFill>
              </a:rPr>
              <a:t> </a:t>
            </a:r>
            <a:r>
              <a:rPr lang="en-GB" sz="6400" dirty="0"/>
              <a:t>(as well as </a:t>
            </a:r>
            <a:r>
              <a:rPr lang="en-GB" sz="6400" b="1" dirty="0">
                <a:solidFill>
                  <a:srgbClr val="00B0F0"/>
                </a:solidFill>
              </a:rPr>
              <a:t>Wednesday lunchtimes</a:t>
            </a:r>
            <a:r>
              <a:rPr lang="en-GB" sz="6400" dirty="0"/>
              <a:t>), so please ensure that if your child wants to change their library book, they bring it into school on these days.</a:t>
            </a:r>
          </a:p>
          <a:p>
            <a:pPr marL="109728" indent="0" algn="just">
              <a:buNone/>
            </a:pPr>
            <a:endParaRPr lang="en-GB" sz="6400" dirty="0"/>
          </a:p>
          <a:p>
            <a:pPr marL="109728" indent="0" algn="just">
              <a:buNone/>
            </a:pPr>
            <a:r>
              <a:rPr lang="en-GB" sz="6400" dirty="0"/>
              <a:t>We do of course also encourage them to read books of their own from home, so if they’re hooked on a good, high-quality chapter book, they can bring that into school to continue during reading time instead.</a:t>
            </a:r>
          </a:p>
          <a:p>
            <a:pPr marL="109728" indent="0">
              <a:buNone/>
            </a:pPr>
            <a:endParaRPr lang="en-GB" sz="6400" dirty="0"/>
          </a:p>
          <a:p>
            <a:endParaRPr lang="en-GB" sz="8000" dirty="0"/>
          </a:p>
        </p:txBody>
      </p:sp>
      <p:sp>
        <p:nvSpPr>
          <p:cNvPr id="3" name="Title 2"/>
          <p:cNvSpPr>
            <a:spLocks noGrp="1"/>
          </p:cNvSpPr>
          <p:nvPr>
            <p:ph type="title"/>
          </p:nvPr>
        </p:nvSpPr>
        <p:spPr>
          <a:xfrm>
            <a:off x="2686593" y="274638"/>
            <a:ext cx="2559978" cy="1143000"/>
          </a:xfrm>
        </p:spPr>
        <p:txBody>
          <a:bodyPr/>
          <a:lstStyle/>
          <a:p>
            <a:r>
              <a:rPr lang="en-GB" dirty="0"/>
              <a:t>Reading</a:t>
            </a:r>
          </a:p>
        </p:txBody>
      </p:sp>
      <p:pic>
        <p:nvPicPr>
          <p:cNvPr id="4" name="Picture 3"/>
          <p:cNvPicPr>
            <a:picLocks noChangeAspect="1"/>
          </p:cNvPicPr>
          <p:nvPr/>
        </p:nvPicPr>
        <p:blipFill>
          <a:blip r:embed="rId3"/>
          <a:stretch>
            <a:fillRect/>
          </a:stretch>
        </p:blipFill>
        <p:spPr>
          <a:xfrm>
            <a:off x="5876925" y="69852"/>
            <a:ext cx="3267075" cy="1347786"/>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28854" y="0"/>
            <a:ext cx="1952625" cy="1443740"/>
          </a:xfrm>
          <a:prstGeom prst="rect">
            <a:avLst/>
          </a:prstGeom>
          <a:ln>
            <a:noFill/>
          </a:ln>
          <a:effectLst>
            <a:softEdge rad="112500"/>
          </a:effectLst>
        </p:spPr>
      </p:pic>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3C78C8-7E8F-0065-19D2-D7FBDE35D3BC}"/>
              </a:ext>
            </a:extLst>
          </p:cNvPr>
          <p:cNvPicPr>
            <a:picLocks noChangeAspect="1"/>
          </p:cNvPicPr>
          <p:nvPr/>
        </p:nvPicPr>
        <p:blipFill>
          <a:blip r:embed="rId2"/>
          <a:stretch>
            <a:fillRect/>
          </a:stretch>
        </p:blipFill>
        <p:spPr>
          <a:xfrm>
            <a:off x="2339751" y="332656"/>
            <a:ext cx="6804249" cy="5616624"/>
          </a:xfrm>
          <a:prstGeom prst="rect">
            <a:avLst/>
          </a:prstGeom>
        </p:spPr>
      </p:pic>
      <p:pic>
        <p:nvPicPr>
          <p:cNvPr id="5" name="Picture 4">
            <a:extLst>
              <a:ext uri="{FF2B5EF4-FFF2-40B4-BE49-F238E27FC236}">
                <a16:creationId xmlns:a16="http://schemas.microsoft.com/office/drawing/2014/main" id="{D6832C10-B75D-C6E7-7354-E38669C9A21C}"/>
              </a:ext>
            </a:extLst>
          </p:cNvPr>
          <p:cNvPicPr>
            <a:picLocks noChangeAspect="1"/>
          </p:cNvPicPr>
          <p:nvPr/>
        </p:nvPicPr>
        <p:blipFill>
          <a:blip r:embed="rId3"/>
          <a:stretch>
            <a:fillRect/>
          </a:stretch>
        </p:blipFill>
        <p:spPr>
          <a:xfrm>
            <a:off x="0" y="592675"/>
            <a:ext cx="2304161" cy="5096586"/>
          </a:xfrm>
          <a:prstGeom prst="rect">
            <a:avLst/>
          </a:prstGeom>
        </p:spPr>
      </p:pic>
    </p:spTree>
    <p:extLst>
      <p:ext uri="{BB962C8B-B14F-4D97-AF65-F5344CB8AC3E}">
        <p14:creationId xmlns:p14="http://schemas.microsoft.com/office/powerpoint/2010/main" val="1426971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785" y="1556792"/>
            <a:ext cx="8686800" cy="4525963"/>
          </a:xfrm>
        </p:spPr>
        <p:txBody>
          <a:bodyPr>
            <a:normAutofit lnSpcReduction="10000"/>
          </a:bodyPr>
          <a:lstStyle/>
          <a:p>
            <a:pPr marL="109728" indent="0" algn="just">
              <a:buNone/>
            </a:pPr>
            <a:r>
              <a:rPr lang="en-GB" sz="1600" dirty="0"/>
              <a:t>As a school, maths is taught using the White Rose maths mastery scheme. The scheme breaks the learning down into small manageable units and aims to show all children that everyone can do maths, whilst building mastery through a focus on problem solving and explaining.</a:t>
            </a:r>
          </a:p>
          <a:p>
            <a:pPr marL="109728" indent="0" algn="just">
              <a:buNone/>
            </a:pPr>
            <a:endParaRPr lang="en-GB" sz="1600" dirty="0"/>
          </a:p>
          <a:p>
            <a:pPr marL="109728" indent="0" algn="just">
              <a:buNone/>
            </a:pPr>
            <a:r>
              <a:rPr lang="en-GB" sz="1600" b="1" dirty="0"/>
              <a:t>TT Rockstars and Mathletics are used for homework</a:t>
            </a:r>
            <a:r>
              <a:rPr lang="en-GB" sz="1600" dirty="0"/>
              <a:t>. Your child can also continue to consolidate their learning through a number of fantastic online tools :</a:t>
            </a:r>
          </a:p>
          <a:p>
            <a:pPr algn="just">
              <a:buFont typeface="Courier New" panose="02070309020205020404" pitchFamily="49" charset="0"/>
              <a:buChar char="o"/>
            </a:pPr>
            <a:r>
              <a:rPr lang="en-GB" sz="1600" dirty="0"/>
              <a:t>TT Rockstars (which can be used on free play)</a:t>
            </a:r>
          </a:p>
          <a:p>
            <a:pPr algn="just">
              <a:buFont typeface="Courier New" panose="02070309020205020404" pitchFamily="49" charset="0"/>
              <a:buChar char="o"/>
            </a:pPr>
            <a:r>
              <a:rPr lang="en-GB" sz="1600" dirty="0"/>
              <a:t>White Rose 1-minute maths app</a:t>
            </a:r>
          </a:p>
          <a:p>
            <a:pPr algn="just">
              <a:buFont typeface="Courier New" panose="02070309020205020404" pitchFamily="49" charset="0"/>
              <a:buChar char="o"/>
            </a:pPr>
            <a:r>
              <a:rPr lang="en-GB" sz="1600" dirty="0"/>
              <a:t>Daily 10</a:t>
            </a:r>
          </a:p>
          <a:p>
            <a:pPr algn="just">
              <a:buFont typeface="Courier New" panose="02070309020205020404" pitchFamily="49" charset="0"/>
              <a:buChar char="o"/>
            </a:pPr>
            <a:r>
              <a:rPr lang="en-GB" sz="1600" dirty="0"/>
              <a:t>Hit the Button</a:t>
            </a:r>
          </a:p>
          <a:p>
            <a:pPr algn="just">
              <a:buFont typeface="Courier New" panose="02070309020205020404" pitchFamily="49" charset="0"/>
              <a:buChar char="o"/>
            </a:pPr>
            <a:r>
              <a:rPr lang="en-GB" sz="1600" dirty="0" err="1"/>
              <a:t>Visnos</a:t>
            </a:r>
            <a:r>
              <a:rPr lang="en-GB" sz="1600" dirty="0"/>
              <a:t> clock</a:t>
            </a:r>
          </a:p>
          <a:p>
            <a:pPr marL="109728" indent="0" algn="just">
              <a:buNone/>
            </a:pPr>
            <a:endParaRPr lang="en-GB" sz="1600" dirty="0"/>
          </a:p>
          <a:p>
            <a:pPr marL="109728" indent="0" algn="just">
              <a:buNone/>
            </a:pPr>
            <a:r>
              <a:rPr lang="en-GB" sz="1600" b="1" dirty="0">
                <a:solidFill>
                  <a:srgbClr val="FF0066"/>
                </a:solidFill>
              </a:rPr>
              <a:t>Don’t forget to use any opportunities for them to read the time for you and to </a:t>
            </a:r>
          </a:p>
          <a:p>
            <a:pPr marL="109728" indent="0" algn="just">
              <a:buNone/>
            </a:pPr>
            <a:r>
              <a:rPr lang="en-GB" sz="1600" b="1" dirty="0">
                <a:solidFill>
                  <a:srgbClr val="FF0066"/>
                </a:solidFill>
              </a:rPr>
              <a:t>mentally calculate the total spend in a shop and/or the change required.</a:t>
            </a:r>
          </a:p>
          <a:p>
            <a:pPr marL="109728" indent="0" algn="just">
              <a:buNone/>
            </a:pPr>
            <a:r>
              <a:rPr lang="en-GB" sz="1600" b="1" dirty="0">
                <a:solidFill>
                  <a:srgbClr val="FF0066"/>
                </a:solidFill>
              </a:rPr>
              <a:t>Regularly practising their times tables will also be a great help as they work </a:t>
            </a:r>
          </a:p>
          <a:p>
            <a:pPr marL="109728" indent="0" algn="just">
              <a:buNone/>
            </a:pPr>
            <a:r>
              <a:rPr lang="en-GB" sz="1600" b="1" dirty="0">
                <a:solidFill>
                  <a:srgbClr val="FF0066"/>
                </a:solidFill>
              </a:rPr>
              <a:t>towards the Yr. 4 multiplication tables check.</a:t>
            </a:r>
          </a:p>
          <a:p>
            <a:pPr marL="109728" indent="0">
              <a:buNone/>
            </a:pPr>
            <a:endParaRPr lang="en-GB" sz="1600" dirty="0"/>
          </a:p>
        </p:txBody>
      </p:sp>
      <p:pic>
        <p:nvPicPr>
          <p:cNvPr id="4" name="Picture 2" descr="C:\Users\user\AppData\Local\Microsoft\Windows\INetCache\IE\NKXOQG85\MC9003326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4135" y="4005063"/>
            <a:ext cx="1115616" cy="28529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706996" y="102898"/>
            <a:ext cx="7272808" cy="1276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7910" y="481959"/>
            <a:ext cx="7436361" cy="5869778"/>
          </a:xfrm>
        </p:spPr>
        <p:txBody>
          <a:bodyPr>
            <a:normAutofit fontScale="25000" lnSpcReduction="20000"/>
          </a:bodyPr>
          <a:lstStyle/>
          <a:p>
            <a:pPr marL="109728" indent="0" algn="ctr">
              <a:buNone/>
            </a:pPr>
            <a:r>
              <a:rPr lang="en-GB" sz="6400" b="1" dirty="0">
                <a:solidFill>
                  <a:srgbClr val="FF0000"/>
                </a:solidFill>
              </a:rPr>
              <a:t>Children should read for 20 minutes a night.</a:t>
            </a:r>
          </a:p>
          <a:p>
            <a:pPr marL="109728" indent="0" algn="ctr">
              <a:buNone/>
            </a:pPr>
            <a:r>
              <a:rPr lang="en-GB" sz="6400" dirty="0"/>
              <a:t>Please note the book or page numbers read in the HSO and sign to confirm that they have read. Any additional comments about discussions and understanding of the text are always helpful to see.</a:t>
            </a:r>
          </a:p>
          <a:p>
            <a:pPr marL="109728" indent="0" algn="just">
              <a:buNone/>
            </a:pPr>
            <a:endParaRPr lang="en-GB" sz="6400" b="1" dirty="0">
              <a:solidFill>
                <a:srgbClr val="FF0000"/>
              </a:solidFill>
            </a:endParaRPr>
          </a:p>
          <a:p>
            <a:pPr marL="109728" indent="0" algn="just">
              <a:buNone/>
            </a:pPr>
            <a:r>
              <a:rPr lang="en-GB" sz="6400" b="1" dirty="0">
                <a:solidFill>
                  <a:srgbClr val="FF0000"/>
                </a:solidFill>
              </a:rPr>
              <a:t>	Monday: 	</a:t>
            </a:r>
            <a:r>
              <a:rPr lang="en-GB" sz="6400" dirty="0"/>
              <a:t>English homework and spellings are handed out</a:t>
            </a:r>
          </a:p>
          <a:p>
            <a:pPr marL="109728" indent="0" algn="just">
              <a:buNone/>
            </a:pPr>
            <a:r>
              <a:rPr lang="en-GB" sz="6400" b="1" dirty="0">
                <a:solidFill>
                  <a:srgbClr val="FF0000"/>
                </a:solidFill>
              </a:rPr>
              <a:t>	Tuesday: </a:t>
            </a:r>
            <a:r>
              <a:rPr lang="en-GB" sz="6400" dirty="0" err="1"/>
              <a:t>Mathletics</a:t>
            </a:r>
            <a:r>
              <a:rPr lang="en-GB" sz="6400" dirty="0"/>
              <a:t> or TT Rockstars set online</a:t>
            </a:r>
          </a:p>
          <a:p>
            <a:pPr marL="109728" indent="0" algn="just">
              <a:buNone/>
            </a:pPr>
            <a:r>
              <a:rPr lang="en-GB" sz="6400" b="1" dirty="0">
                <a:solidFill>
                  <a:srgbClr val="FF0000"/>
                </a:solidFill>
              </a:rPr>
              <a:t>	Thursday:</a:t>
            </a:r>
            <a:r>
              <a:rPr lang="en-GB" sz="6400" dirty="0"/>
              <a:t> English homework is due back</a:t>
            </a:r>
          </a:p>
          <a:p>
            <a:pPr marL="109728" indent="0" algn="just">
              <a:buNone/>
            </a:pPr>
            <a:r>
              <a:rPr lang="en-GB" sz="6400" b="1" dirty="0">
                <a:solidFill>
                  <a:srgbClr val="FF0000"/>
                </a:solidFill>
              </a:rPr>
              <a:t>	Friday:</a:t>
            </a:r>
            <a:r>
              <a:rPr lang="en-GB" sz="6400" dirty="0"/>
              <a:t> Maths homework to have been completed</a:t>
            </a:r>
          </a:p>
          <a:p>
            <a:pPr marL="109728" indent="0" algn="just">
              <a:buNone/>
            </a:pPr>
            <a:r>
              <a:rPr lang="en-GB" sz="6400" b="1" dirty="0">
                <a:solidFill>
                  <a:srgbClr val="FF0000"/>
                </a:solidFill>
              </a:rPr>
              <a:t>	Friday:</a:t>
            </a:r>
            <a:r>
              <a:rPr lang="en-GB" sz="6400" dirty="0"/>
              <a:t> Weekly spelling test</a:t>
            </a:r>
          </a:p>
          <a:p>
            <a:pPr marL="109728" indent="0" algn="just">
              <a:buNone/>
            </a:pPr>
            <a:endParaRPr lang="en-GB" sz="5600" dirty="0"/>
          </a:p>
          <a:p>
            <a:pPr marL="109728" indent="0" algn="just">
              <a:buNone/>
            </a:pPr>
            <a:r>
              <a:rPr lang="en-GB" sz="5600" b="1" u="sng" dirty="0">
                <a:solidFill>
                  <a:srgbClr val="FF0000"/>
                </a:solidFill>
              </a:rPr>
              <a:t>Homework is compulsory in KS2 </a:t>
            </a:r>
            <a:r>
              <a:rPr lang="en-GB" sz="5600" dirty="0"/>
              <a:t>and we appreciate your support with this. Tasks set shall link to learning within the classroom (and generally seek to consolidate their learning).</a:t>
            </a:r>
          </a:p>
          <a:p>
            <a:pPr marL="109728" indent="0" algn="just">
              <a:buNone/>
            </a:pPr>
            <a:endParaRPr lang="en-GB" sz="6400" dirty="0"/>
          </a:p>
          <a:p>
            <a:pPr marL="109728" indent="0" algn="just">
              <a:buNone/>
            </a:pPr>
            <a:r>
              <a:rPr lang="en-GB" sz="5600" b="1" dirty="0"/>
              <a:t>Spelling support at home: </a:t>
            </a:r>
            <a:r>
              <a:rPr lang="en-GB" sz="5600" dirty="0"/>
              <a:t>Please encourage your child to explain the spelling rule and to practise the spellings throughout the week. Little and often helps to embed their learning. As we may add a few surprise words that use the same spelling rule to the weekly test, you may want to do the same at home too.</a:t>
            </a:r>
          </a:p>
          <a:p>
            <a:pPr marL="109728" indent="0" algn="just">
              <a:buNone/>
            </a:pPr>
            <a:endParaRPr lang="en-GB" sz="5600" dirty="0"/>
          </a:p>
          <a:p>
            <a:pPr marL="109728" indent="0" algn="just">
              <a:buNone/>
            </a:pPr>
            <a:r>
              <a:rPr lang="en-GB" sz="5600" b="1" dirty="0"/>
              <a:t>Homework support: </a:t>
            </a:r>
            <a:r>
              <a:rPr lang="en-GB" sz="5600" dirty="0"/>
              <a:t>We do ask that children try to complete their homework independently. They should be encouraged to use their neatest handwriting and to challenge themselves to try their very best (just like they do in the classroom). If support has been needed, a little note in their homework book is really helpful information for the class teacher. Once completed, please support their learning journey by checking and discussing their completed homework with them before it is handed in. </a:t>
            </a:r>
          </a:p>
          <a:p>
            <a:pPr>
              <a:buNone/>
            </a:pPr>
            <a:endParaRPr lang="en-GB" dirty="0"/>
          </a:p>
        </p:txBody>
      </p:sp>
      <p:pic>
        <p:nvPicPr>
          <p:cNvPr id="7" name="Picture 6"/>
          <p:cNvPicPr>
            <a:picLocks noChangeAspect="1"/>
          </p:cNvPicPr>
          <p:nvPr/>
        </p:nvPicPr>
        <p:blipFill>
          <a:blip r:embed="rId3"/>
          <a:stretch>
            <a:fillRect/>
          </a:stretch>
        </p:blipFill>
        <p:spPr>
          <a:xfrm>
            <a:off x="7974271" y="3645024"/>
            <a:ext cx="1103696" cy="2232248"/>
          </a:xfrm>
          <a:prstGeom prst="rect">
            <a:avLst/>
          </a:prstGeom>
          <a:ln>
            <a:noFill/>
          </a:ln>
          <a:effectLst>
            <a:softEdge rad="112500"/>
          </a:effectLst>
        </p:spPr>
      </p:pic>
      <p:pic>
        <p:nvPicPr>
          <p:cNvPr id="8" name="Picture 7"/>
          <p:cNvPicPr>
            <a:picLocks noChangeAspect="1"/>
          </p:cNvPicPr>
          <p:nvPr/>
        </p:nvPicPr>
        <p:blipFill>
          <a:blip r:embed="rId4"/>
          <a:stretch>
            <a:fillRect/>
          </a:stretch>
        </p:blipFill>
        <p:spPr>
          <a:xfrm>
            <a:off x="7692329" y="476672"/>
            <a:ext cx="1391729" cy="2266857"/>
          </a:xfrm>
          <a:prstGeom prst="rect">
            <a:avLst/>
          </a:prstGeom>
          <a:ln>
            <a:noFill/>
          </a:ln>
          <a:effectLst>
            <a:softEdge rad="112500"/>
          </a:effectLst>
        </p:spPr>
      </p:pic>
      <p:pic>
        <p:nvPicPr>
          <p:cNvPr id="9" name="Picture 8"/>
          <p:cNvPicPr>
            <a:picLocks noChangeAspect="1"/>
          </p:cNvPicPr>
          <p:nvPr/>
        </p:nvPicPr>
        <p:blipFill>
          <a:blip r:embed="rId5"/>
          <a:stretch>
            <a:fillRect/>
          </a:stretch>
        </p:blipFill>
        <p:spPr>
          <a:xfrm>
            <a:off x="0" y="-61993"/>
            <a:ext cx="3533775" cy="538665"/>
          </a:xfrm>
          <a:prstGeom prst="rect">
            <a:avLst/>
          </a:prstGeom>
        </p:spPr>
      </p:pic>
    </p:spTree>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2578</Words>
  <Application>Microsoft Office PowerPoint</Application>
  <PresentationFormat>On-screen Show (4:3)</PresentationFormat>
  <Paragraphs>286</Paragraphs>
  <Slides>30</Slides>
  <Notes>23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ABC font</vt:lpstr>
      <vt:lpstr>Agency FB</vt:lpstr>
      <vt:lpstr>Arial</vt:lpstr>
      <vt:lpstr>Berlin Sans FB</vt:lpstr>
      <vt:lpstr>Berlin Sans FB Demi</vt:lpstr>
      <vt:lpstr>Calibri</vt:lpstr>
      <vt:lpstr>Courier New</vt:lpstr>
      <vt:lpstr>GDS Transport</vt:lpstr>
      <vt:lpstr>Helvetica</vt:lpstr>
      <vt:lpstr>Lucida Sans Unicode</vt:lpstr>
      <vt:lpstr>Verdana</vt:lpstr>
      <vt:lpstr>Wingdings 2</vt:lpstr>
      <vt:lpstr>Wingdings 3</vt:lpstr>
      <vt:lpstr>Concourse</vt:lpstr>
      <vt:lpstr>PowerPoint Presentation</vt:lpstr>
      <vt:lpstr>PowerPoint Presentation</vt:lpstr>
      <vt:lpstr>PowerPoint Presentation</vt:lpstr>
      <vt:lpstr>PowerPoint Presentation</vt:lpstr>
      <vt:lpstr>Reading</vt:lpstr>
      <vt:lpstr>PowerPoint Presentation</vt:lpstr>
      <vt:lpstr>PowerPoint Presentation</vt:lpstr>
      <vt:lpstr>PowerPoint Presentation</vt:lpstr>
      <vt:lpstr>PowerPoint Presentation</vt:lpstr>
      <vt:lpstr>PowerPoint Presentation</vt:lpstr>
      <vt:lpstr>Events and trips …</vt:lpstr>
      <vt:lpstr>PE - Friday</vt:lpstr>
      <vt:lpstr>Daily mile</vt:lpstr>
      <vt:lpstr>Attendance</vt:lpstr>
      <vt:lpstr>Fines</vt:lpstr>
      <vt:lpstr>PowerPoint Presentation</vt:lpstr>
      <vt:lpstr>PowerPoint Presentation</vt:lpstr>
      <vt:lpstr>Uniform</vt:lpstr>
      <vt:lpstr>Equipment in school</vt:lpstr>
      <vt:lpstr>Home School Organiser (HSO)</vt:lpstr>
      <vt:lpstr>Rewards and Sanctions</vt:lpstr>
      <vt:lpstr>Food and drink</vt:lpstr>
      <vt:lpstr>PowerPoint Presentation</vt:lpstr>
      <vt:lpstr>PowerPoint Presentation</vt:lpstr>
      <vt:lpstr>PowerPoint Presentation</vt:lpstr>
      <vt:lpstr>PowerPoint Presentation</vt:lpstr>
      <vt:lpstr>SMILE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Y3!</dc:title>
  <dc:creator>Catherine Guevara</dc:creator>
  <cp:lastModifiedBy>Gemma Price</cp:lastModifiedBy>
  <cp:revision>76</cp:revision>
  <cp:lastPrinted>2022-09-13T15:26:53Z</cp:lastPrinted>
  <dcterms:created xsi:type="dcterms:W3CDTF">2019-09-10T20:16:10Z</dcterms:created>
  <dcterms:modified xsi:type="dcterms:W3CDTF">2024-09-16T14:01:31Z</dcterms:modified>
</cp:coreProperties>
</file>