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73" r:id="rId8"/>
    <p:sldId id="274" r:id="rId9"/>
    <p:sldId id="275" r:id="rId10"/>
    <p:sldId id="270" r:id="rId11"/>
    <p:sldId id="268" r:id="rId12"/>
    <p:sldId id="269" r:id="rId13"/>
    <p:sldId id="260" r:id="rId14"/>
    <p:sldId id="280" r:id="rId15"/>
    <p:sldId id="279" r:id="rId16"/>
    <p:sldId id="880" r:id="rId17"/>
    <p:sldId id="881" r:id="rId18"/>
    <p:sldId id="882" r:id="rId19"/>
    <p:sldId id="875" r:id="rId20"/>
    <p:sldId id="876" r:id="rId21"/>
    <p:sldId id="884" r:id="rId22"/>
    <p:sldId id="878" r:id="rId23"/>
    <p:sldId id="885" r:id="rId24"/>
    <p:sldId id="886" r:id="rId25"/>
    <p:sldId id="263" r:id="rId26"/>
    <p:sldId id="264" r:id="rId27"/>
    <p:sldId id="265" r:id="rId28"/>
    <p:sldId id="266" r:id="rId29"/>
    <p:sldId id="271" r:id="rId3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>
      <p:cViewPr varScale="1">
        <p:scale>
          <a:sx n="105" d="100"/>
          <a:sy n="105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FD4B7-EF43-4655-BCC6-53FDAB5FB85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E244E-0EA5-46D9-8D7F-3F231B537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925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E165D-F2E8-4936-B4DD-C39676386C3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1544E-E46D-47A4-88AD-896F9F277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27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544E-E46D-47A4-88AD-896F9F27769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858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Kirsten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544E-E46D-47A4-88AD-896F9F27769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85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Becci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1544E-E46D-47A4-88AD-896F9F27769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08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544E-E46D-47A4-88AD-896F9F27769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4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195386-BD17-4EB0-A3C2-33B935EF2CA7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567486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3799936-56B6-427F-8392-3BB2DFEEBD63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592882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14451F-40B6-4798-869C-7C060DE3E782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4262809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Claire/Robyn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B7717-988F-4383-8295-5DE09CFA627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117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Claire/Robyn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1544E-E46D-47A4-88AD-896F9F27769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108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Sophie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544E-E46D-47A4-88AD-896F9F27769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31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Georgie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544E-E46D-47A4-88AD-896F9F27769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00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Claire/Robyn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544E-E46D-47A4-88AD-896F9F2776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67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Claire/Robyn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544E-E46D-47A4-88AD-896F9F27769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140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544E-E46D-47A4-88AD-896F9F27769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8573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Claire/Robyn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544E-E46D-47A4-88AD-896F9F27769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279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Claire/Robyn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544E-E46D-47A4-88AD-896F9F2776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231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Claire/Robyn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544E-E46D-47A4-88AD-896F9F27769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5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Claire/Robyn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1544E-E46D-47A4-88AD-896F9F27769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742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Claire/Robyn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1544E-E46D-47A4-88AD-896F9F27769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825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544E-E46D-47A4-88AD-896F9F27769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92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544E-E46D-47A4-88AD-896F9F27769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327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544E-E46D-47A4-88AD-896F9F27769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04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FDA-41D6-4274-A851-04FE9E2E64D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0B7-7889-4B8B-A5F2-BC090107B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47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FDA-41D6-4274-A851-04FE9E2E64D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0B7-7889-4B8B-A5F2-BC090107B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66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FDA-41D6-4274-A851-04FE9E2E64D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0B7-7889-4B8B-A5F2-BC090107B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01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FDA-41D6-4274-A851-04FE9E2E64D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0B7-7889-4B8B-A5F2-BC090107B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47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FDA-41D6-4274-A851-04FE9E2E64D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0B7-7889-4B8B-A5F2-BC090107B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73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FDA-41D6-4274-A851-04FE9E2E64D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0B7-7889-4B8B-A5F2-BC090107B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26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FDA-41D6-4274-A851-04FE9E2E64D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0B7-7889-4B8B-A5F2-BC090107B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41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FDA-41D6-4274-A851-04FE9E2E64D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0B7-7889-4B8B-A5F2-BC090107B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42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FDA-41D6-4274-A851-04FE9E2E64D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0B7-7889-4B8B-A5F2-BC090107B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62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FDA-41D6-4274-A851-04FE9E2E64D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0B7-7889-4B8B-A5F2-BC090107B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75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FDA-41D6-4274-A851-04FE9E2E64D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0B7-7889-4B8B-A5F2-BC090107B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38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FEFDA-41D6-4274-A851-04FE9E2E64D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80B7-7889-4B8B-A5F2-BC090107B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237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emf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Parents’ Information Evening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GB" sz="6000" dirty="0">
                <a:solidFill>
                  <a:srgbClr val="7030A0"/>
                </a:solidFill>
              </a:rPr>
              <a:t>Key Stage 1</a:t>
            </a:r>
          </a:p>
          <a:p>
            <a:r>
              <a:rPr lang="en-GB" sz="6000" dirty="0">
                <a:solidFill>
                  <a:srgbClr val="7030A0"/>
                </a:solidFill>
              </a:rPr>
              <a:t>2024-25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8" r="2417" b="81789"/>
          <a:stretch/>
        </p:blipFill>
        <p:spPr bwMode="auto">
          <a:xfrm>
            <a:off x="3203848" y="361273"/>
            <a:ext cx="2917427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2337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1744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4" y="595237"/>
            <a:ext cx="8988426" cy="4525963"/>
          </a:xfrm>
        </p:spPr>
        <p:txBody>
          <a:bodyPr>
            <a:no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Monday</a:t>
            </a:r>
            <a:r>
              <a:rPr lang="en-GB" sz="2200" dirty="0">
                <a:solidFill>
                  <a:schemeClr val="bg1"/>
                </a:solidFill>
              </a:rPr>
              <a:t> – English (Spellings and reading/writing task)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A spelling sheet will be set every Monday – return on Thursday please.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Year 1 will be set 5 spellings and no weekly spelling test.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Year 2 have a weekly spelling test each Friday. Spelling books are sent home on Monday for you to check your child’s score. Please ensure that the spelling book is returned by Thursday.</a:t>
            </a:r>
          </a:p>
          <a:p>
            <a:endParaRPr lang="en-GB" sz="2200" b="1" dirty="0">
              <a:solidFill>
                <a:schemeClr val="bg1"/>
              </a:solidFill>
            </a:endParaRPr>
          </a:p>
          <a:p>
            <a:r>
              <a:rPr lang="en-GB" sz="2200" b="1" dirty="0">
                <a:solidFill>
                  <a:schemeClr val="bg1"/>
                </a:solidFill>
              </a:rPr>
              <a:t>Tuesday</a:t>
            </a:r>
            <a:r>
              <a:rPr lang="en-GB" sz="2200" dirty="0">
                <a:solidFill>
                  <a:schemeClr val="bg1"/>
                </a:solidFill>
              </a:rPr>
              <a:t> – Maths (Mathletics)</a:t>
            </a:r>
          </a:p>
          <a:p>
            <a:endParaRPr lang="en-GB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bg1"/>
              </a:solidFill>
            </a:endParaRPr>
          </a:p>
          <a:p>
            <a:r>
              <a:rPr lang="en-GB" sz="2200" b="1" dirty="0">
                <a:solidFill>
                  <a:schemeClr val="bg1"/>
                </a:solidFill>
              </a:rPr>
              <a:t>Every day</a:t>
            </a:r>
            <a:r>
              <a:rPr lang="en-GB" sz="2200" dirty="0">
                <a:solidFill>
                  <a:schemeClr val="bg1"/>
                </a:solidFill>
              </a:rPr>
              <a:t> – Reading</a:t>
            </a:r>
          </a:p>
        </p:txBody>
      </p:sp>
      <p:sp>
        <p:nvSpPr>
          <p:cNvPr id="6" name="AutoShape 2" descr="Image result for book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book pictu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6" y="5310059"/>
            <a:ext cx="1944216" cy="137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12DB252-F1E2-4AC4-8109-6845C1BE1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9" b="5511"/>
          <a:stretch/>
        </p:blipFill>
        <p:spPr bwMode="auto">
          <a:xfrm>
            <a:off x="4139952" y="2636912"/>
            <a:ext cx="4884903" cy="280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AF5C8E-745F-FD0D-D664-432F11D093A3}"/>
              </a:ext>
            </a:extLst>
          </p:cNvPr>
          <p:cNvSpPr txBox="1"/>
          <p:nvPr/>
        </p:nvSpPr>
        <p:spPr>
          <a:xfrm>
            <a:off x="-900608" y="5512396"/>
            <a:ext cx="8736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0" lvl="7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Books are changed in school on a Monday.</a:t>
            </a:r>
          </a:p>
          <a:p>
            <a:pPr marL="3200400" lvl="7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A school adult will listen to your child read once per week.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69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Reading Raffle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In order to boost the children’s enjoyment for reading, each term we have a reading raffle where 1 child from each class will win a £5 voucher to buy a book.</a:t>
            </a:r>
          </a:p>
          <a:p>
            <a:r>
              <a:rPr lang="en-GB" dirty="0">
                <a:solidFill>
                  <a:schemeClr val="bg1"/>
                </a:solidFill>
              </a:rPr>
              <a:t>To earn a raffle ticket, the children need to read 5 x per week, and have this signed in their diary. The class teacher will check this and give them their raffle tickets accordingly.</a:t>
            </a:r>
          </a:p>
          <a:p>
            <a:r>
              <a:rPr lang="en-GB" dirty="0">
                <a:solidFill>
                  <a:schemeClr val="bg1"/>
                </a:solidFill>
              </a:rPr>
              <a:t>On top of this the children will earn dojos for home reading: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     - 1 dojo = Reading 3 x in a week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     - 2 dojos = Reading 5 x in a week </a:t>
            </a:r>
          </a:p>
        </p:txBody>
      </p:sp>
    </p:spTree>
    <p:extLst>
      <p:ext uri="{BB962C8B-B14F-4D97-AF65-F5344CB8AC3E}">
        <p14:creationId xmlns:p14="http://schemas.microsoft.com/office/powerpoint/2010/main" val="24703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0060"/>
            <a:ext cx="8229600" cy="1143000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7030A0"/>
                </a:solidFill>
              </a:rPr>
              <a:t>                      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53" y="892940"/>
            <a:ext cx="8229600" cy="4680520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Rewards: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Class Dojo points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		       Stickers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		       Endeavour certificates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		       Postcards home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                  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Sanctions</a:t>
            </a:r>
            <a:r>
              <a:rPr lang="en-GB" sz="2800" dirty="0">
                <a:solidFill>
                  <a:schemeClr val="bg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200" dirty="0">
                <a:solidFill>
                  <a:schemeClr val="bg1"/>
                </a:solidFill>
              </a:rPr>
              <a:t>Warning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200" dirty="0">
                <a:solidFill>
                  <a:schemeClr val="bg1"/>
                </a:solidFill>
              </a:rPr>
              <a:t>2 minutes thinking time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200" dirty="0">
                <a:solidFill>
                  <a:schemeClr val="bg1"/>
                </a:solidFill>
              </a:rPr>
              <a:t>5 minutes thinking time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200" dirty="0">
                <a:solidFill>
                  <a:schemeClr val="bg1"/>
                </a:solidFill>
              </a:rPr>
              <a:t>10 minutes thinking time with LMT / SMT and letter home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2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sz="2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205" y="382744"/>
            <a:ext cx="906581" cy="110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205" y="1505008"/>
            <a:ext cx="90658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4758"/>
          <a:stretch/>
        </p:blipFill>
        <p:spPr>
          <a:xfrm>
            <a:off x="971600" y="1490007"/>
            <a:ext cx="1410607" cy="109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9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800100" y="119063"/>
            <a:ext cx="7649766" cy="6276975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1434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47" y="1286280"/>
            <a:ext cx="5493544" cy="287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853678" y="5501295"/>
            <a:ext cx="2052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chemeClr val="bg1"/>
                </a:solidFill>
                <a:latin typeface="Helvetica" pitchFamily="34" charset="0"/>
              </a:rPr>
              <a:t>Copyright 2019 </a:t>
            </a:r>
            <a:r>
              <a:rPr lang="en-GB" altLang="en-US" sz="1500" dirty="0">
                <a:solidFill>
                  <a:schemeClr val="bg1"/>
                </a:solidFill>
                <a:latin typeface="Helvetica" pitchFamily="34" charset="0"/>
              </a:rPr>
              <a:t>© INEQE Group Ltd.</a:t>
            </a:r>
            <a:endParaRPr lang="en-US" altLang="en-US" sz="15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81574-591B-484B-8487-82F234845A3B}"/>
              </a:ext>
            </a:extLst>
          </p:cNvPr>
          <p:cNvSpPr txBox="1"/>
          <p:nvPr/>
        </p:nvSpPr>
        <p:spPr>
          <a:xfrm>
            <a:off x="1567788" y="4102942"/>
            <a:ext cx="5918862" cy="11772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  <a:latin typeface="ABC font"/>
                <a:cs typeface="Calibri"/>
              </a:rPr>
              <a:t>Safer Schools is an app school are able to provide to families of </a:t>
            </a:r>
            <a:r>
              <a:rPr lang="en-GB" b="1" dirty="0" err="1">
                <a:solidFill>
                  <a:srgbClr val="FFFF00"/>
                </a:solidFill>
                <a:latin typeface="ABC font"/>
                <a:cs typeface="Calibri"/>
              </a:rPr>
              <a:t>Dorridge</a:t>
            </a:r>
            <a:r>
              <a:rPr lang="en-GB" b="1" dirty="0">
                <a:solidFill>
                  <a:srgbClr val="FFFF00"/>
                </a:solidFill>
                <a:latin typeface="ABC font"/>
                <a:cs typeface="Calibri"/>
              </a:rPr>
              <a:t> Primary School. It gives you the most up to date online safety information to ensure the best safeguarding for our pupils. </a:t>
            </a:r>
            <a:r>
              <a:rPr lang="en-GB" dirty="0">
                <a:latin typeface="ABC font"/>
                <a:cs typeface="Calibri"/>
              </a:rPr>
              <a:t> 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99480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141935" y="1160861"/>
            <a:ext cx="496609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300" dirty="0">
                <a:solidFill>
                  <a:srgbClr val="0000FF"/>
                </a:solidFill>
                <a:latin typeface="ABC font" pitchFamily="34" charset="0"/>
              </a:rPr>
              <a:t>To open the app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303749" y="1449586"/>
            <a:ext cx="271343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BC fon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BC font" pitchFamily="34" charset="0"/>
              </a:rPr>
              <a:t>Download the app for free from the Google Play Store or App Store.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BC fon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BC fon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BC font" pitchFamily="34" charset="0"/>
            </a:endParaRP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6754416" y="5373292"/>
            <a:ext cx="98583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>
                <a:latin typeface="Helvetica" pitchFamily="34" charset="0"/>
              </a:rPr>
              <a:t>Copyright </a:t>
            </a:r>
            <a:r>
              <a:rPr lang="en-GB" altLang="en-US" sz="675">
                <a:latin typeface="Helvetica" pitchFamily="34" charset="0"/>
              </a:rPr>
              <a:t>© INEQE Group Ltd. </a:t>
            </a:r>
            <a:endParaRPr lang="en-US" altLang="en-US" sz="675">
              <a:latin typeface="Helvetica" pitchFamily="34" charset="0"/>
            </a:endParaRPr>
          </a:p>
        </p:txBody>
      </p:sp>
      <p:pic>
        <p:nvPicPr>
          <p:cNvPr id="1536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75" y="1052736"/>
            <a:ext cx="1497745" cy="225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42" y="2921425"/>
            <a:ext cx="2335877" cy="259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303483" y="3146062"/>
            <a:ext cx="27122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BC font" pitchFamily="34" charset="0"/>
              </a:rPr>
              <a:t>Enter the name of our school here.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  <a:latin typeface="ABC fon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BC font" pitchFamily="34" charset="0"/>
              </a:rPr>
              <a:t>Then tap </a:t>
            </a:r>
            <a:r>
              <a:rPr lang="en-US" altLang="en-US" sz="1800" dirty="0">
                <a:solidFill>
                  <a:srgbClr val="0000FF"/>
                </a:solidFill>
                <a:latin typeface="ABC font" pitchFamily="34" charset="0"/>
              </a:rPr>
              <a:t>‘Continue’</a:t>
            </a:r>
          </a:p>
        </p:txBody>
      </p:sp>
    </p:spTree>
    <p:extLst>
      <p:ext uri="{BB962C8B-B14F-4D97-AF65-F5344CB8AC3E}">
        <p14:creationId xmlns:p14="http://schemas.microsoft.com/office/powerpoint/2010/main" val="33115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963341" y="1191817"/>
            <a:ext cx="603765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300" dirty="0">
                <a:solidFill>
                  <a:srgbClr val="0000FF"/>
                </a:solidFill>
                <a:latin typeface="ABC font" pitchFamily="34" charset="0"/>
              </a:rPr>
              <a:t>ENTER YOUR CODE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033589" y="2061567"/>
            <a:ext cx="2712244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BC font" pitchFamily="34" charset="0"/>
              </a:rPr>
              <a:t>This is where you enter your </a:t>
            </a:r>
            <a:r>
              <a:rPr lang="en-US" altLang="en-US" sz="1800" dirty="0">
                <a:solidFill>
                  <a:srgbClr val="0000FF"/>
                </a:solidFill>
                <a:latin typeface="ABC font" pitchFamily="34" charset="0"/>
              </a:rPr>
              <a:t>‘Entry Code’ Our school code is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chemeClr val="bg1"/>
                </a:solidFill>
                <a:latin typeface="ABC font" pitchFamily="34" charset="0"/>
              </a:rPr>
              <a:t>6903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AFEA"/>
              </a:solidFill>
              <a:latin typeface="ABC fon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BC font" pitchFamily="34" charset="0"/>
              </a:rPr>
              <a:t>This will then give you access to the content within the app.</a:t>
            </a:r>
          </a:p>
        </p:txBody>
      </p:sp>
      <p:pic>
        <p:nvPicPr>
          <p:cNvPr id="174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20" y="1612107"/>
            <a:ext cx="3375422" cy="359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6754416" y="5373292"/>
            <a:ext cx="98583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>
                <a:latin typeface="Helvetica" pitchFamily="34" charset="0"/>
              </a:rPr>
              <a:t>Copyright </a:t>
            </a:r>
            <a:r>
              <a:rPr lang="en-GB" altLang="en-US" sz="675">
                <a:latin typeface="Helvetica" pitchFamily="34" charset="0"/>
              </a:rPr>
              <a:t>© INEQE Group Ltd. </a:t>
            </a:r>
            <a:endParaRPr lang="en-US" altLang="en-US" sz="675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48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5ECEE4-E510-4D86-7191-236241022672}"/>
              </a:ext>
            </a:extLst>
          </p:cNvPr>
          <p:cNvSpPr txBox="1"/>
          <p:nvPr/>
        </p:nvSpPr>
        <p:spPr>
          <a:xfrm>
            <a:off x="4079894" y="1316883"/>
            <a:ext cx="4570125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000" dirty="0"/>
              <a:t>#Wakeupwednesday</a:t>
            </a:r>
          </a:p>
          <a:p>
            <a:endParaRPr lang="en-GB" sz="3000" dirty="0"/>
          </a:p>
          <a:p>
            <a:r>
              <a:rPr lang="en-GB" sz="3000" dirty="0"/>
              <a:t>Keeping parents updated on new trends; apps and keeping children safe in an online world.</a:t>
            </a:r>
          </a:p>
          <a:p>
            <a:endParaRPr lang="en-GB" sz="3000" dirty="0"/>
          </a:p>
          <a:p>
            <a:r>
              <a:rPr lang="en-GB" sz="3000" dirty="0"/>
              <a:t>Look out for weekly Wednesday updates on Class Dojo.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D867EE-5550-942B-ECFA-56E9A0045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1" y="1085850"/>
            <a:ext cx="3633174" cy="45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0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DD59-B4B6-AF2C-BFE6-ABF15C7E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94FEE-2630-A8A6-ACA2-1C45C530FA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Good attendance is vitally important to your child’s education</a:t>
            </a:r>
          </a:p>
          <a:p>
            <a:r>
              <a:rPr lang="en-GB" dirty="0"/>
              <a:t>We monitor all children’s attendance on an half termly basis – we will write to you if your child’s attendance drops below 90%</a:t>
            </a:r>
          </a:p>
          <a:p>
            <a:r>
              <a:rPr lang="en-GB" dirty="0"/>
              <a:t>Central Schools Attendance and Welfare Service support schools and families in maintaining good attendance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5B7D6E0-3001-80A9-59A0-9D5B157CCC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84" y="1628179"/>
            <a:ext cx="3321566" cy="279710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DDD1C2-90E0-5A06-8840-92FC00D408A8}"/>
              </a:ext>
            </a:extLst>
          </p:cNvPr>
          <p:cNvSpPr txBox="1"/>
          <p:nvPr/>
        </p:nvSpPr>
        <p:spPr>
          <a:xfrm>
            <a:off x="5346290" y="4780321"/>
            <a:ext cx="30160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This request needs to be completed at least 2 weeks in advance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F4B3244-AB6E-E195-E51A-86DB696D1129}"/>
              </a:ext>
            </a:extLst>
          </p:cNvPr>
          <p:cNvSpPr/>
          <p:nvPr/>
        </p:nvSpPr>
        <p:spPr>
          <a:xfrm>
            <a:off x="7661787" y="4234631"/>
            <a:ext cx="280220" cy="5456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294642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CF14-2EB3-157D-293D-F4BB19D7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12" y="954114"/>
            <a:ext cx="1620479" cy="994172"/>
          </a:xfrm>
        </p:spPr>
        <p:txBody>
          <a:bodyPr/>
          <a:lstStyle/>
          <a:p>
            <a:r>
              <a:rPr lang="en-GB" dirty="0"/>
              <a:t>Fines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1C2C1-8508-125A-9901-F406743E1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797248"/>
            <a:ext cx="3886200" cy="3263504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Each half day in school is known as a session.</a:t>
            </a:r>
          </a:p>
          <a:p>
            <a:r>
              <a:rPr lang="en-GB" dirty="0"/>
              <a:t>After 10 sessions (5 days) of unauthorised absences (over a 10 week rolling programme) you will be fined</a:t>
            </a:r>
          </a:p>
          <a:p>
            <a:r>
              <a:rPr lang="en-GB" dirty="0"/>
              <a:t>Both parents are fined for each child who has missed 10 sessions of school recorded as unauthorised</a:t>
            </a:r>
          </a:p>
          <a:p>
            <a:r>
              <a:rPr lang="en-GB" dirty="0"/>
              <a:t>FINES ARE ONLY GIVEN FOR </a:t>
            </a:r>
            <a:r>
              <a:rPr lang="en-GB" b="1" u="sng" dirty="0"/>
              <a:t>UNAUTHORISED ABSENCE </a:t>
            </a:r>
            <a:r>
              <a:rPr lang="en-GB" dirty="0"/>
              <a:t>– SICKNESS ABSENCE IS AUTHORISED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63204-D794-02D7-D524-729AF11BE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7640" y="1728404"/>
            <a:ext cx="3886200" cy="387045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sz="1800" dirty="0">
                <a:solidFill>
                  <a:srgbClr val="FF0000"/>
                </a:solidFill>
                <a:latin typeface="GDS Transport"/>
              </a:rPr>
              <a:t>Your local council can give each parent a fine of £80, rising to £160 if you do not pay within 21 days.</a:t>
            </a:r>
          </a:p>
          <a:p>
            <a:pPr algn="l"/>
            <a:r>
              <a:rPr lang="en-GB" sz="1800" dirty="0">
                <a:solidFill>
                  <a:srgbClr val="FF0000"/>
                </a:solidFill>
                <a:latin typeface="GDS Transport"/>
              </a:rPr>
              <a:t>From the 2024 to 2025 school year, each parent will only get up to 2 fines for the same child in a 3-year period.</a:t>
            </a:r>
          </a:p>
          <a:p>
            <a:pPr algn="l"/>
            <a:r>
              <a:rPr lang="en-GB" sz="1800" dirty="0">
                <a:solidFill>
                  <a:srgbClr val="FF0000"/>
                </a:solidFill>
                <a:latin typeface="GDS Transport"/>
              </a:rPr>
              <a:t>If you get a second fine in 3 years it will be £160. If you do not pay the fine in 28 days you may be taken to court for keeping your child out of school.</a:t>
            </a:r>
          </a:p>
          <a:p>
            <a:pPr algn="l"/>
            <a:r>
              <a:rPr lang="en-GB" sz="1800" dirty="0">
                <a:solidFill>
                  <a:srgbClr val="FF0000"/>
                </a:solidFill>
                <a:latin typeface="GDS Transport"/>
              </a:rPr>
              <a:t>If your child is off school 3 or more times within the 3 years you will not be fined but may be taken to court</a:t>
            </a:r>
          </a:p>
          <a:p>
            <a:pPr algn="l"/>
            <a:r>
              <a:rPr lang="en-GB" sz="1800" b="1" dirty="0">
                <a:solidFill>
                  <a:srgbClr val="FF0000"/>
                </a:solidFill>
                <a:latin typeface="GDS Transport"/>
              </a:rPr>
              <a:t>If you’re taken to court</a:t>
            </a:r>
          </a:p>
          <a:p>
            <a:pPr algn="l"/>
            <a:r>
              <a:rPr lang="en-GB" sz="1800" dirty="0">
                <a:solidFill>
                  <a:srgbClr val="FF0000"/>
                </a:solidFill>
                <a:latin typeface="GDS Transport"/>
              </a:rPr>
              <a:t>You could get a fine of up to £2,500, a community order or a jail sentence up to 3 months. The court could also give you a Parenting Order</a:t>
            </a:r>
          </a:p>
          <a:p>
            <a:pPr algn="l"/>
            <a:endParaRPr lang="en-GB" b="0" i="0" dirty="0">
              <a:solidFill>
                <a:srgbClr val="0B0C0C"/>
              </a:solidFill>
              <a:effectLst/>
              <a:latin typeface="GDS Transpor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032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AA59C-5896-5510-B59E-FDB96057E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808" y="391017"/>
            <a:ext cx="2188292" cy="994172"/>
          </a:xfrm>
        </p:spPr>
        <p:txBody>
          <a:bodyPr/>
          <a:lstStyle/>
          <a:p>
            <a:r>
              <a:rPr lang="en-GB" dirty="0"/>
              <a:t>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93026-80BA-1E40-3830-D53019531C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If you child is ill, please ring the school office on</a:t>
            </a:r>
          </a:p>
          <a:p>
            <a:pPr marL="0" indent="0">
              <a:buNone/>
            </a:pPr>
            <a:r>
              <a:rPr lang="en-GB" dirty="0"/>
              <a:t>01564 772836 – option 1 to report it including your child’s name and class.</a:t>
            </a:r>
          </a:p>
          <a:p>
            <a:r>
              <a:rPr lang="en-GB" dirty="0"/>
              <a:t>For sickness and diarrhoea, we ask the children are kept away from school for 48 hours to avoid infecting other children</a:t>
            </a:r>
          </a:p>
          <a:p>
            <a:r>
              <a:rPr lang="en-GB" dirty="0"/>
              <a:t>Further advice on other medical conditions can be found on our website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8C687-BC65-DCD4-B6AD-462B227B4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363688"/>
            <a:ext cx="3886200" cy="3969698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All children get coughs and colds; this should not stop them coming to school unless they are feeling really poorly.  </a:t>
            </a:r>
          </a:p>
          <a:p>
            <a:r>
              <a:rPr lang="en-GB" dirty="0">
                <a:solidFill>
                  <a:srgbClr val="FF0000"/>
                </a:solidFill>
              </a:rPr>
              <a:t>Please be aware we will send a child home if we think they are too poorly.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Try to make all medical appointments outside of school hours.  If this is not possible then you will be asked to provide evidence to our admin team for the appointment.</a:t>
            </a:r>
          </a:p>
        </p:txBody>
      </p:sp>
    </p:spTree>
    <p:extLst>
      <p:ext uri="{BB962C8B-B14F-4D97-AF65-F5344CB8AC3E}">
        <p14:creationId xmlns:p14="http://schemas.microsoft.com/office/powerpoint/2010/main" val="56576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577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7030A0"/>
                </a:solidFill>
              </a:rPr>
              <a:t>Key Stage 1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760640"/>
          </a:xfrm>
        </p:spPr>
        <p:txBody>
          <a:bodyPr>
            <a:normAutofit fontScale="70000" lnSpcReduction="20000"/>
          </a:bodyPr>
          <a:lstStyle/>
          <a:p>
            <a:r>
              <a:rPr lang="en-GB" sz="3500" dirty="0">
                <a:solidFill>
                  <a:schemeClr val="bg1"/>
                </a:solidFill>
              </a:rPr>
              <a:t>Heads of School:   Mrs Thelwell and Mrs Hales</a:t>
            </a:r>
          </a:p>
          <a:p>
            <a:r>
              <a:rPr lang="en-GB" sz="3500" dirty="0">
                <a:solidFill>
                  <a:schemeClr val="bg1"/>
                </a:solidFill>
              </a:rPr>
              <a:t>Assistant Heads: Mrs Mannion and Mrs Morrey</a:t>
            </a:r>
          </a:p>
          <a:p>
            <a:pPr marL="0" indent="0">
              <a:buNone/>
            </a:pPr>
            <a:endParaRPr lang="en-GB" sz="3500" dirty="0">
              <a:solidFill>
                <a:schemeClr val="bg1"/>
              </a:solidFill>
            </a:endParaRPr>
          </a:p>
          <a:p>
            <a:pPr algn="just"/>
            <a:r>
              <a:rPr lang="en-GB" sz="3500" dirty="0">
                <a:solidFill>
                  <a:schemeClr val="bg1"/>
                </a:solidFill>
              </a:rPr>
              <a:t>Year Leaders: Miss Farrington Year 1</a:t>
            </a:r>
          </a:p>
          <a:p>
            <a:pPr marL="0" indent="0" algn="just">
              <a:buNone/>
            </a:pPr>
            <a:r>
              <a:rPr lang="en-GB" sz="3500" dirty="0">
                <a:solidFill>
                  <a:schemeClr val="bg1"/>
                </a:solidFill>
              </a:rPr>
              <a:t>	                 Miss Thornton Year 2</a:t>
            </a:r>
          </a:p>
          <a:p>
            <a:pPr marL="0" indent="0" algn="just">
              <a:buNone/>
            </a:pPr>
            <a:r>
              <a:rPr lang="en-GB" sz="3500" b="1" dirty="0">
                <a:solidFill>
                  <a:schemeClr val="bg1"/>
                </a:solidFill>
              </a:rPr>
              <a:t>Year 1 Team:  </a:t>
            </a:r>
          </a:p>
          <a:p>
            <a:pPr marL="0" indent="0" algn="just">
              <a:buNone/>
            </a:pPr>
            <a:r>
              <a:rPr lang="en-GB" sz="3500" dirty="0">
                <a:solidFill>
                  <a:schemeClr val="bg1"/>
                </a:solidFill>
              </a:rPr>
              <a:t> Mrs Kitchen, Mrs Keogh (Mrs Dudek), Mrs Richardson</a:t>
            </a:r>
          </a:p>
          <a:p>
            <a:pPr marL="0" indent="0">
              <a:buNone/>
            </a:pPr>
            <a:r>
              <a:rPr lang="en-GB" sz="3500" dirty="0">
                <a:solidFill>
                  <a:schemeClr val="bg1"/>
                </a:solidFill>
              </a:rPr>
              <a:t> Miss Bamber, Mrs Hunt, Miss Edwards, Mrs Hunt, Mrs Arnold</a:t>
            </a:r>
          </a:p>
          <a:p>
            <a:pPr marL="0" indent="0">
              <a:buNone/>
            </a:pPr>
            <a:endParaRPr lang="en-GB" sz="3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500" b="1" dirty="0">
                <a:solidFill>
                  <a:schemeClr val="bg1"/>
                </a:solidFill>
              </a:rPr>
              <a:t>Year 2 Team: </a:t>
            </a:r>
          </a:p>
          <a:p>
            <a:pPr marL="0" indent="0">
              <a:buNone/>
            </a:pPr>
            <a:r>
              <a:rPr lang="en-GB" sz="3500" dirty="0">
                <a:solidFill>
                  <a:schemeClr val="bg1"/>
                </a:solidFill>
              </a:rPr>
              <a:t>Miss Pitt, Mrs Melville, Mrs Barker</a:t>
            </a:r>
          </a:p>
          <a:p>
            <a:pPr marL="2152650" indent="-2152650" algn="just">
              <a:buNone/>
            </a:pPr>
            <a:r>
              <a:rPr lang="en-GB" sz="3500" dirty="0">
                <a:solidFill>
                  <a:schemeClr val="bg1"/>
                </a:solidFill>
              </a:rPr>
              <a:t>Mrs Taylor, Mrs Morris, Mrs Mason</a:t>
            </a:r>
          </a:p>
          <a:p>
            <a:pPr marL="2152650" indent="-2152650" algn="just">
              <a:buNone/>
            </a:pPr>
            <a:endParaRPr lang="en-GB" sz="3500" dirty="0">
              <a:solidFill>
                <a:schemeClr val="bg1"/>
              </a:solidFill>
            </a:endParaRPr>
          </a:p>
          <a:p>
            <a:pPr marL="2152650" indent="-2152650" algn="just">
              <a:buNone/>
            </a:pPr>
            <a:r>
              <a:rPr lang="en-GB" sz="3500" dirty="0">
                <a:solidFill>
                  <a:schemeClr val="bg1"/>
                </a:solidFill>
              </a:rPr>
              <a:t>Mrs Barr: Family Support Worker</a:t>
            </a:r>
          </a:p>
          <a:p>
            <a:pPr marL="2152650" indent="-215265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32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AAA5A1-7A68-200A-6926-479816C51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3" t="19145" r="53600" b="11582"/>
          <a:stretch/>
        </p:blipFill>
        <p:spPr bwMode="auto">
          <a:xfrm>
            <a:off x="713002" y="1562119"/>
            <a:ext cx="2584471" cy="41617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2D434B9-C6B6-2AE9-9B17-61FD1CBC151C}"/>
              </a:ext>
            </a:extLst>
          </p:cNvPr>
          <p:cNvSpPr/>
          <p:nvPr/>
        </p:nvSpPr>
        <p:spPr>
          <a:xfrm>
            <a:off x="1130263" y="5171773"/>
            <a:ext cx="530942" cy="58993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2BA76B8-4569-4FA8-ACE1-59FB3BC9FACB}"/>
              </a:ext>
            </a:extLst>
          </p:cNvPr>
          <p:cNvSpPr/>
          <p:nvPr/>
        </p:nvSpPr>
        <p:spPr>
          <a:xfrm rot="20236126">
            <a:off x="711632" y="5534934"/>
            <a:ext cx="506538" cy="94732"/>
          </a:xfrm>
          <a:prstGeom prst="rightArrow">
            <a:avLst>
              <a:gd name="adj1" fmla="val 7568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637EE-0792-5046-801E-19B599268AD8}"/>
              </a:ext>
            </a:extLst>
          </p:cNvPr>
          <p:cNvSpPr txBox="1"/>
          <p:nvPr/>
        </p:nvSpPr>
        <p:spPr>
          <a:xfrm>
            <a:off x="51620" y="5678957"/>
            <a:ext cx="17255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1. Click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3DB38F-0CDB-1D95-BF5A-D3CFED121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32" t="12763" r="54797" b="16565"/>
          <a:stretch/>
        </p:blipFill>
        <p:spPr bwMode="auto">
          <a:xfrm>
            <a:off x="3496636" y="1611212"/>
            <a:ext cx="2215377" cy="4063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F52480-8F0A-EDD9-9527-5F8D4B29DB27}"/>
              </a:ext>
            </a:extLst>
          </p:cNvPr>
          <p:cNvSpPr txBox="1"/>
          <p:nvPr/>
        </p:nvSpPr>
        <p:spPr>
          <a:xfrm>
            <a:off x="4487494" y="1794386"/>
            <a:ext cx="11835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2.  </a:t>
            </a:r>
            <a:r>
              <a:rPr lang="en-GB" sz="1350" b="1" dirty="0"/>
              <a:t>Click here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11B4467-FA9D-2E47-595D-852C9B2650F9}"/>
              </a:ext>
            </a:extLst>
          </p:cNvPr>
          <p:cNvSpPr/>
          <p:nvPr/>
        </p:nvSpPr>
        <p:spPr>
          <a:xfrm rot="7207069">
            <a:off x="3883110" y="2180817"/>
            <a:ext cx="811162" cy="1474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468A72-6945-0BA8-ED92-855464905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217" y="2248370"/>
            <a:ext cx="592262" cy="656963"/>
          </a:xfrm>
          <a:prstGeom prst="rect">
            <a:avLst/>
          </a:prstGeom>
          <a:ln w="22225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903EAC-0531-29C0-C96A-39B2A8CBC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637" y="1620166"/>
            <a:ext cx="2415002" cy="41281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D043B4-C831-F0B3-A21F-4345BF12F3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9055" y="1401002"/>
            <a:ext cx="709742" cy="786768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9E6B8561-94BE-2793-6A8C-C67AD26A95ED}"/>
              </a:ext>
            </a:extLst>
          </p:cNvPr>
          <p:cNvSpPr/>
          <p:nvPr/>
        </p:nvSpPr>
        <p:spPr>
          <a:xfrm rot="12154712">
            <a:off x="7501539" y="2042295"/>
            <a:ext cx="1204358" cy="1892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F14A53-60D3-F7C7-55F9-D4E50B6F6C8A}"/>
              </a:ext>
            </a:extLst>
          </p:cNvPr>
          <p:cNvSpPr txBox="1"/>
          <p:nvPr/>
        </p:nvSpPr>
        <p:spPr>
          <a:xfrm>
            <a:off x="833284" y="1090871"/>
            <a:ext cx="67906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b="1" dirty="0">
                <a:highlight>
                  <a:srgbClr val="FFFF00"/>
                </a:highlight>
              </a:rPr>
              <a:t>NEW FOR 2024!       </a:t>
            </a:r>
          </a:p>
          <a:p>
            <a:pPr algn="ctr"/>
            <a:r>
              <a:rPr lang="en-GB" sz="1500" b="1" dirty="0">
                <a:highlight>
                  <a:srgbClr val="FFFF00"/>
                </a:highlight>
              </a:rPr>
              <a:t>Illness Actions: If you child is ill, please report it via your Arbor app</a:t>
            </a:r>
            <a:r>
              <a:rPr lang="en-GB" sz="1350" dirty="0"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8AAADB8-EE02-20D9-D6A1-1BA4DB5F35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345" y="1008067"/>
            <a:ext cx="1575941" cy="59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80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899BF9-A2DB-567C-8DB3-F49C1D9E3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3" t="17963" r="54665" b="14438"/>
          <a:stretch/>
        </p:blipFill>
        <p:spPr bwMode="auto">
          <a:xfrm>
            <a:off x="1180609" y="1319175"/>
            <a:ext cx="2240280" cy="3836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4079C-4900-2D20-884F-4EC119D5428B}"/>
              </a:ext>
            </a:extLst>
          </p:cNvPr>
          <p:cNvSpPr txBox="1"/>
          <p:nvPr/>
        </p:nvSpPr>
        <p:spPr>
          <a:xfrm>
            <a:off x="3871452" y="1372510"/>
            <a:ext cx="4572000" cy="2793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dirty="0">
                <a:highlight>
                  <a:srgbClr val="FFFF00"/>
                </a:highlight>
              </a:rPr>
              <a:t>F</a:t>
            </a:r>
            <a:r>
              <a:rPr lang="en-GB" sz="1350" b="1" dirty="0">
                <a:highlight>
                  <a:srgbClr val="FFFF00"/>
                </a:highlight>
              </a:rPr>
              <a:t>or sickness and diarrhoea, we ask the children are kept away from school for 48 hours to avoid infecting other children.</a:t>
            </a:r>
          </a:p>
          <a:p>
            <a:endParaRPr lang="en-GB" sz="1350" dirty="0"/>
          </a:p>
          <a:p>
            <a:r>
              <a:rPr lang="en-GB" sz="1350" dirty="0"/>
              <a:t>All children get coughs and colds; this should not stop them coming to school unless they are feeling really poorly.  </a:t>
            </a:r>
          </a:p>
          <a:p>
            <a:endParaRPr lang="en-GB" sz="1350" dirty="0"/>
          </a:p>
          <a:p>
            <a:r>
              <a:rPr lang="en-GB" sz="1350" dirty="0"/>
              <a:t>Please be aware we will send a child home if we think they are too poorly. </a:t>
            </a:r>
          </a:p>
          <a:p>
            <a:endParaRPr lang="en-GB" sz="1350" dirty="0"/>
          </a:p>
          <a:p>
            <a:r>
              <a:rPr lang="en-GB" sz="1350" dirty="0"/>
              <a:t>Further advice on other medical conditions can be found on our website.</a:t>
            </a:r>
          </a:p>
          <a:p>
            <a:endParaRPr lang="en-GB" sz="1350" dirty="0"/>
          </a:p>
          <a:p>
            <a:endParaRPr lang="en-GB" sz="135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198B069-53D5-872A-4F73-D804C2423DC6}"/>
              </a:ext>
            </a:extLst>
          </p:cNvPr>
          <p:cNvSpPr txBox="1">
            <a:spLocks/>
          </p:cNvSpPr>
          <p:nvPr/>
        </p:nvSpPr>
        <p:spPr>
          <a:xfrm>
            <a:off x="4003451" y="3952160"/>
            <a:ext cx="4011561" cy="140347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1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Try to make all medical appointments outside of school hours.  If this is not possible then you will be asked to provide evidence to our admin team for the appointment.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9F097-6ED0-3F82-2817-26AFB6FE9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87391">
            <a:off x="1097480" y="4848279"/>
            <a:ext cx="489247" cy="745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B105DA-231F-C2B1-42ED-863822A2CC81}"/>
              </a:ext>
            </a:extLst>
          </p:cNvPr>
          <p:cNvSpPr txBox="1"/>
          <p:nvPr/>
        </p:nvSpPr>
        <p:spPr>
          <a:xfrm>
            <a:off x="575187" y="5488244"/>
            <a:ext cx="42401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Once you’ve completed the form, click here to send to the office. This replaces the need to ring .</a:t>
            </a:r>
          </a:p>
        </p:txBody>
      </p:sp>
    </p:spTree>
    <p:extLst>
      <p:ext uri="{BB962C8B-B14F-4D97-AF65-F5344CB8AC3E}">
        <p14:creationId xmlns:p14="http://schemas.microsoft.com/office/powerpoint/2010/main" val="3704451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7030A0"/>
                </a:solidFill>
              </a:rPr>
              <a:t>Dorridge</a:t>
            </a:r>
            <a:r>
              <a:rPr lang="en-GB" dirty="0">
                <a:solidFill>
                  <a:srgbClr val="7030A0"/>
                </a:solidFill>
              </a:rPr>
              <a:t> Primary Curriculum</a:t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dirty="0">
                <a:solidFill>
                  <a:srgbClr val="7030A0"/>
                </a:solidFill>
              </a:rPr>
              <a:t>(DPC)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09119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Please see curriculum overviews</a:t>
            </a:r>
          </a:p>
          <a:p>
            <a:pPr marL="0" indent="0" algn="ctr">
              <a:buNone/>
            </a:pPr>
            <a:endParaRPr lang="en-GB" u="sng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Year 1</a:t>
            </a:r>
            <a:r>
              <a:rPr lang="en-GB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– Autumn Term</a:t>
            </a:r>
          </a:p>
          <a:p>
            <a:pPr marL="0" indent="0" algn="ctr">
              <a:buNone/>
            </a:pPr>
            <a:endParaRPr lang="en-GB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Buildings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This unit focuses on the different structures we see in towns and cities around </a:t>
            </a:r>
            <a:r>
              <a:rPr lang="en-US">
                <a:solidFill>
                  <a:schemeClr val="bg1"/>
                </a:solidFill>
              </a:rPr>
              <a:t>the world, </a:t>
            </a:r>
            <a:r>
              <a:rPr lang="en-US" dirty="0">
                <a:solidFill>
                  <a:schemeClr val="bg1"/>
                </a:solidFill>
              </a:rPr>
              <a:t>as well as how building styles have changed </a:t>
            </a:r>
            <a:r>
              <a:rPr lang="en-US">
                <a:solidFill>
                  <a:schemeClr val="bg1"/>
                </a:solidFill>
              </a:rPr>
              <a:t>over time.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Time Travellers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We will be exploring events such as the first moon landing and the Great Fire of London, as well looking at our school’s own history.</a:t>
            </a:r>
            <a:endParaRPr lang="en-GB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35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240" y="555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7030A0"/>
                </a:solidFill>
              </a:rPr>
              <a:t>Dorridge</a:t>
            </a:r>
            <a:r>
              <a:rPr lang="en-GB" dirty="0">
                <a:solidFill>
                  <a:srgbClr val="7030A0"/>
                </a:solidFill>
              </a:rPr>
              <a:t> Primary Curriculum</a:t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dirty="0">
                <a:solidFill>
                  <a:srgbClr val="7030A0"/>
                </a:solidFill>
              </a:rPr>
              <a:t>(DPC)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518" y="1074470"/>
            <a:ext cx="8229600" cy="5672706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see curriculum overviews</a:t>
            </a:r>
          </a:p>
          <a:p>
            <a:pPr marL="0" indent="0" algn="ctr">
              <a:buNone/>
            </a:pPr>
            <a:r>
              <a:rPr lang="en-GB" b="1" u="sng" dirty="0">
                <a:solidFill>
                  <a:schemeClr val="bg1"/>
                </a:solidFill>
              </a:rPr>
              <a:t>Year 2 – Autumn Term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Brainwaves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The new term begins with an exciting 2 week unit of work called 'Brainwaves' where the children will learn about how their brains work, how they learn and what they can do to keep their brains healthy.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Media Magic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This involves learning about a range of technology and media. We will be focusing on the development of new technologies, as well as how communication methods have developed throughout history, learning about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We are all looking forward to an exciting term ahead!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AutoShape 2" descr="How Are You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How Are You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People Of The Past 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46" y="312737"/>
            <a:ext cx="1231305" cy="1231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970696"/>
            <a:ext cx="1062183" cy="10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07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Endeavour Assembly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3456384" cy="266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0032" y="1340768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FRIDAY</a:t>
            </a:r>
          </a:p>
        </p:txBody>
      </p:sp>
      <p:pic>
        <p:nvPicPr>
          <p:cNvPr id="4100" name="Picture 4" descr="Image result for tr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84" y="2204864"/>
            <a:ext cx="1944216" cy="263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41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Assemblies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chemeClr val="bg1"/>
                </a:solidFill>
              </a:rPr>
              <a:t>Christmas Play: Year 2 only</a:t>
            </a:r>
          </a:p>
          <a:p>
            <a:r>
              <a:rPr lang="en-GB" dirty="0">
                <a:solidFill>
                  <a:schemeClr val="bg1"/>
                </a:solidFill>
              </a:rPr>
              <a:t>Thursday 12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December (morning 9:30am and afternoon 2pm)</a:t>
            </a:r>
          </a:p>
          <a:p>
            <a:r>
              <a:rPr lang="en-GB" dirty="0">
                <a:solidFill>
                  <a:schemeClr val="bg1"/>
                </a:solidFill>
              </a:rPr>
              <a:t>Please attend ONE performance so all parents have the opportunity to see their child(</a:t>
            </a:r>
            <a:r>
              <a:rPr lang="en-GB" dirty="0" err="1">
                <a:solidFill>
                  <a:schemeClr val="bg1"/>
                </a:solidFill>
              </a:rPr>
              <a:t>ren</a:t>
            </a:r>
            <a:r>
              <a:rPr lang="en-GB" dirty="0">
                <a:solidFill>
                  <a:schemeClr val="bg1"/>
                </a:solidFill>
              </a:rPr>
              <a:t>) perform.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418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Parent/Grandparent Helpers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1"/>
            <a:ext cx="8229600" cy="4604344"/>
          </a:xfrm>
        </p:spPr>
        <p:txBody>
          <a:bodyPr>
            <a:normAutofit lnSpcReduction="10000"/>
          </a:bodyPr>
          <a:lstStyle/>
          <a:p>
            <a:r>
              <a:rPr lang="en-GB" sz="2600" dirty="0">
                <a:solidFill>
                  <a:schemeClr val="bg1"/>
                </a:solidFill>
              </a:rPr>
              <a:t>In school – this will be in a different year group to your child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r>
              <a:rPr lang="en-GB" sz="2600" dirty="0">
                <a:solidFill>
                  <a:schemeClr val="bg1"/>
                </a:solidFill>
              </a:rPr>
              <a:t>Trips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2600" dirty="0">
                <a:solidFill>
                  <a:schemeClr val="bg1"/>
                </a:solidFill>
              </a:rPr>
              <a:t>Reading with children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2600" dirty="0">
                <a:solidFill>
                  <a:schemeClr val="bg1"/>
                </a:solidFill>
              </a:rPr>
              <a:t>We need your expertise! Science week, creative arts week, mathematicians, musicians etc.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2600" dirty="0">
                <a:solidFill>
                  <a:schemeClr val="bg1"/>
                </a:solidFill>
              </a:rPr>
              <a:t>Resources – Keep your eyes peeled for notices on the ‘Weekly News’ and the website/</a:t>
            </a:r>
            <a:r>
              <a:rPr lang="en-GB" sz="2600" dirty="0" err="1">
                <a:solidFill>
                  <a:schemeClr val="bg1"/>
                </a:solidFill>
              </a:rPr>
              <a:t>ClassDojo</a:t>
            </a:r>
            <a:endParaRPr lang="en-GB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5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u="sng" dirty="0">
                <a:solidFill>
                  <a:srgbClr val="7030A0"/>
                </a:solidFill>
              </a:rPr>
              <a:t>Morning and </a:t>
            </a:r>
            <a:r>
              <a:rPr lang="en-GB" sz="6000" u="sng" dirty="0" err="1">
                <a:solidFill>
                  <a:srgbClr val="7030A0"/>
                </a:solidFill>
              </a:rPr>
              <a:t>Hometime</a:t>
            </a:r>
            <a:endParaRPr lang="en-GB" sz="6000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Gates open at 8:30am – please be prompt.  If you need to see your child’s teacher, please make an appointment.  Any messages should be written in the Home School Organiser or sent on </a:t>
            </a:r>
            <a:r>
              <a:rPr lang="en-GB" dirty="0" err="1">
                <a:solidFill>
                  <a:schemeClr val="bg1"/>
                </a:solidFill>
              </a:rPr>
              <a:t>ClassDojo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r>
              <a:rPr lang="en-GB" dirty="0" err="1">
                <a:solidFill>
                  <a:schemeClr val="bg1"/>
                </a:solidFill>
              </a:rPr>
              <a:t>Hometime</a:t>
            </a:r>
            <a:r>
              <a:rPr lang="en-GB" dirty="0">
                <a:solidFill>
                  <a:schemeClr val="bg1"/>
                </a:solidFill>
              </a:rPr>
              <a:t> is 3:20pm.  2D and 2P come out of the door by the hall.  2S and Year 1 come out of their own classroom doors.</a:t>
            </a:r>
          </a:p>
        </p:txBody>
      </p:sp>
    </p:spTree>
    <p:extLst>
      <p:ext uri="{BB962C8B-B14F-4D97-AF65-F5344CB8AC3E}">
        <p14:creationId xmlns:p14="http://schemas.microsoft.com/office/powerpoint/2010/main" val="228597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03" y="1305984"/>
            <a:ext cx="7902338" cy="4394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73062" y="3600450"/>
            <a:ext cx="273440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548680"/>
            <a:ext cx="6789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Children’s Mental Health and Wellbeing</a:t>
            </a:r>
          </a:p>
        </p:txBody>
      </p:sp>
    </p:spTree>
    <p:extLst>
      <p:ext uri="{BB962C8B-B14F-4D97-AF65-F5344CB8AC3E}">
        <p14:creationId xmlns:p14="http://schemas.microsoft.com/office/powerpoint/2010/main" val="169255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217" y="849908"/>
            <a:ext cx="3345904" cy="4144501"/>
          </a:xfrm>
          <a:prstGeom prst="rect">
            <a:avLst/>
          </a:prstGeom>
        </p:spPr>
      </p:pic>
      <p:sp>
        <p:nvSpPr>
          <p:cNvPr id="2" name="AutoShape 2" descr="Image result for ear clip ar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" name="AutoShape 4" descr="Image result for ear clip ar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87" y="1628800"/>
            <a:ext cx="777020" cy="777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46" y="3426836"/>
            <a:ext cx="1164431" cy="1014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58" y="2659271"/>
            <a:ext cx="1657900" cy="1022960"/>
          </a:xfrm>
          <a:prstGeom prst="rect">
            <a:avLst/>
          </a:prstGeom>
        </p:spPr>
      </p:pic>
      <p:sp>
        <p:nvSpPr>
          <p:cNvPr id="9" name="AutoShape 7" descr="Image result for ear clip ar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41" y="1928193"/>
            <a:ext cx="1301261" cy="873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93" y="863203"/>
            <a:ext cx="1360885" cy="8269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739" y="265133"/>
            <a:ext cx="7509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The 5 main aims of the SMILE approach are:</a:t>
            </a:r>
          </a:p>
        </p:txBody>
      </p:sp>
    </p:spTree>
    <p:extLst>
      <p:ext uri="{BB962C8B-B14F-4D97-AF65-F5344CB8AC3E}">
        <p14:creationId xmlns:p14="http://schemas.microsoft.com/office/powerpoint/2010/main" val="31479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5685"/>
          <a:stretch/>
        </p:blipFill>
        <p:spPr>
          <a:xfrm>
            <a:off x="323528" y="740312"/>
            <a:ext cx="3738175" cy="40324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824" y="1178894"/>
            <a:ext cx="373817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at Dorridge Primary School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9752" y="93981"/>
            <a:ext cx="4703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The 5 steps to wellbeing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3407" y="742247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Socialise</a:t>
            </a:r>
            <a:r>
              <a:rPr lang="en-GB" sz="2400" dirty="0">
                <a:solidFill>
                  <a:schemeClr val="bg1"/>
                </a:solidFill>
              </a:rPr>
              <a:t> – Talking with others and staying connected with friends and family.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Move</a:t>
            </a:r>
            <a:r>
              <a:rPr lang="en-GB" sz="2400" dirty="0">
                <a:solidFill>
                  <a:schemeClr val="bg1"/>
                </a:solidFill>
              </a:rPr>
              <a:t> – The importance of exercise and being active.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Interest </a:t>
            </a:r>
            <a:r>
              <a:rPr lang="en-GB" sz="2400" dirty="0">
                <a:solidFill>
                  <a:schemeClr val="bg1"/>
                </a:solidFill>
              </a:rPr>
              <a:t>– Taking an interest and being mindful of our own feelings.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Learn </a:t>
            </a:r>
            <a:r>
              <a:rPr lang="en-GB" sz="2400" dirty="0">
                <a:solidFill>
                  <a:schemeClr val="bg1"/>
                </a:solidFill>
              </a:rPr>
              <a:t>– Learning new skills and finding their passions.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Engage</a:t>
            </a:r>
            <a:r>
              <a:rPr lang="en-GB" sz="2400" dirty="0">
                <a:solidFill>
                  <a:schemeClr val="bg1"/>
                </a:solidFill>
              </a:rPr>
              <a:t> – Showing kindness to others. </a:t>
            </a:r>
          </a:p>
        </p:txBody>
      </p:sp>
    </p:spTree>
    <p:extLst>
      <p:ext uri="{BB962C8B-B14F-4D97-AF65-F5344CB8AC3E}">
        <p14:creationId xmlns:p14="http://schemas.microsoft.com/office/powerpoint/2010/main" val="37322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7185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Year 1 Writing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t="38527" r="31678" b="11301"/>
          <a:stretch/>
        </p:blipFill>
        <p:spPr bwMode="auto">
          <a:xfrm>
            <a:off x="245358" y="836712"/>
            <a:ext cx="6287936" cy="42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5119023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To be ‘secure’ at the end of Year One a pupil must be able to demonstrate most of the above statements with competence and across a range of contexts.</a:t>
            </a:r>
          </a:p>
          <a:p>
            <a:r>
              <a:rPr lang="en-US" dirty="0">
                <a:solidFill>
                  <a:schemeClr val="bg1"/>
                </a:solidFill>
              </a:rPr>
              <a:t>A letter formation information sheet can be found in the Home School </a:t>
            </a:r>
            <a:r>
              <a:rPr lang="en-US" dirty="0" err="1">
                <a:solidFill>
                  <a:schemeClr val="bg1"/>
                </a:solidFill>
              </a:rPr>
              <a:t>Organiser</a:t>
            </a:r>
            <a:r>
              <a:rPr lang="en-US" dirty="0">
                <a:solidFill>
                  <a:schemeClr val="bg1"/>
                </a:solidFill>
              </a:rPr>
              <a:t> on pg111.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1" t="23147" r="58589" b="12960"/>
          <a:stretch/>
        </p:blipFill>
        <p:spPr bwMode="auto">
          <a:xfrm>
            <a:off x="6961818" y="908720"/>
            <a:ext cx="2163851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CCA742-6BB2-8980-E848-F65756750860}"/>
              </a:ext>
            </a:extLst>
          </p:cNvPr>
          <p:cNvSpPr txBox="1"/>
          <p:nvPr/>
        </p:nvSpPr>
        <p:spPr>
          <a:xfrm>
            <a:off x="6883246" y="4149080"/>
            <a:ext cx="244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On pg110 of the Home School Organiser.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C61E0F-54B5-5CA5-5E4C-5854E30A48B9}"/>
              </a:ext>
            </a:extLst>
          </p:cNvPr>
          <p:cNvSpPr/>
          <p:nvPr/>
        </p:nvSpPr>
        <p:spPr>
          <a:xfrm>
            <a:off x="6961818" y="908720"/>
            <a:ext cx="2163850" cy="38884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33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-372434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7030A0"/>
                </a:solidFill>
              </a:rPr>
              <a:t>Year 2 Writing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16198" t="20625" r="8802" b="10772"/>
          <a:stretch/>
        </p:blipFill>
        <p:spPr bwMode="auto">
          <a:xfrm>
            <a:off x="575556" y="332656"/>
            <a:ext cx="7992888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09364" y="1333856"/>
            <a:ext cx="1097868" cy="1154342"/>
            <a:chOff x="377788" y="2276872"/>
            <a:chExt cx="1097868" cy="719633"/>
          </a:xfrm>
          <a:solidFill>
            <a:srgbClr val="FFFF00"/>
          </a:solidFill>
        </p:grpSpPr>
        <p:sp>
          <p:nvSpPr>
            <p:cNvPr id="5" name="TextBox 4"/>
            <p:cNvSpPr txBox="1"/>
            <p:nvPr/>
          </p:nvSpPr>
          <p:spPr>
            <a:xfrm>
              <a:off x="377788" y="2420888"/>
              <a:ext cx="845840" cy="5756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ysClr val="windowText" lastClr="000000"/>
                  </a:solidFill>
                </a:rPr>
                <a:t>80% of the time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971600" y="2276872"/>
              <a:ext cx="504056" cy="144016"/>
            </a:xfrm>
            <a:prstGeom prst="straightConnector1">
              <a:avLst/>
            </a:prstGeom>
            <a:grpFill/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6745" y="3356992"/>
            <a:ext cx="1124998" cy="1242566"/>
            <a:chOff x="395536" y="2221872"/>
            <a:chExt cx="1124998" cy="774633"/>
          </a:xfrm>
          <a:solidFill>
            <a:srgbClr val="FFFF00"/>
          </a:solidFill>
        </p:grpSpPr>
        <p:sp>
          <p:nvSpPr>
            <p:cNvPr id="10" name="TextBox 9"/>
            <p:cNvSpPr txBox="1"/>
            <p:nvPr/>
          </p:nvSpPr>
          <p:spPr>
            <a:xfrm>
              <a:off x="395536" y="2420888"/>
              <a:ext cx="828092" cy="5756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ysClr val="windowText" lastClr="000000"/>
                  </a:solidFill>
                </a:rPr>
                <a:t>60% of  them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971600" y="2221872"/>
              <a:ext cx="548934" cy="199016"/>
            </a:xfrm>
            <a:prstGeom prst="straightConnector1">
              <a:avLst/>
            </a:prstGeom>
            <a:grpFill/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8091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Year 2 Writing 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l="16198" t="54439" r="8802" b="12721"/>
          <a:stretch/>
        </p:blipFill>
        <p:spPr bwMode="auto">
          <a:xfrm>
            <a:off x="827584" y="1556792"/>
            <a:ext cx="7848872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1520" y="2924944"/>
            <a:ext cx="1080120" cy="1154342"/>
            <a:chOff x="395536" y="2276872"/>
            <a:chExt cx="1080120" cy="719633"/>
          </a:xfrm>
          <a:solidFill>
            <a:srgbClr val="FFFF00"/>
          </a:solidFill>
        </p:grpSpPr>
        <p:sp>
          <p:nvSpPr>
            <p:cNvPr id="7" name="TextBox 6"/>
            <p:cNvSpPr txBox="1"/>
            <p:nvPr/>
          </p:nvSpPr>
          <p:spPr>
            <a:xfrm>
              <a:off x="395536" y="2420888"/>
              <a:ext cx="828092" cy="5756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ysClr val="windowText" lastClr="000000"/>
                  </a:solidFill>
                </a:rPr>
                <a:t>80% of them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971600" y="2276872"/>
              <a:ext cx="504056" cy="144016"/>
            </a:xfrm>
            <a:prstGeom prst="straightConnector1">
              <a:avLst/>
            </a:prstGeom>
            <a:grpFill/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4609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82C5F5A9DB6B4DA57B4631F675F70D" ma:contentTypeVersion="14" ma:contentTypeDescription="Create a new document." ma:contentTypeScope="" ma:versionID="949fe4cf0b35689488c56af0195f85fe">
  <xsd:schema xmlns:xsd="http://www.w3.org/2001/XMLSchema" xmlns:xs="http://www.w3.org/2001/XMLSchema" xmlns:p="http://schemas.microsoft.com/office/2006/metadata/properties" xmlns:ns3="d118e24a-b21a-41be-b163-cd7daf76fec3" targetNamespace="http://schemas.microsoft.com/office/2006/metadata/properties" ma:root="true" ma:fieldsID="229a2be76ff125759b7d110215218bbb" ns3:_="">
    <xsd:import namespace="d118e24a-b21a-41be-b163-cd7daf76fec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igrationWizId" minOccurs="0"/>
                <xsd:element ref="ns3:MigrationWizIdPermissions" minOccurs="0"/>
                <xsd:element ref="ns3:MigrationWizIdVersio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8e24a-b21a-41be-b163-cd7daf76fec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igrationWizId" ma:index="9" nillable="true" ma:displayName="MigrationWizId" ma:internalName="MigrationWizId">
      <xsd:simpleType>
        <xsd:restriction base="dms:Text"/>
      </xsd:simpleType>
    </xsd:element>
    <xsd:element name="MigrationWizIdPermissions" ma:index="10" nillable="true" ma:displayName="MigrationWizIdPermissions" ma:internalName="MigrationWizIdPermissions">
      <xsd:simpleType>
        <xsd:restriction base="dms:Text"/>
      </xsd:simpleType>
    </xsd:element>
    <xsd:element name="MigrationWizIdVersion" ma:index="11" nillable="true" ma:displayName="MigrationWizIdVersion" ma:internalName="MigrationWizIdVersion">
      <xsd:simpleType>
        <xsd:restriction base="dms:Text"/>
      </xsd:simpleType>
    </xsd:element>
    <xsd:element name="_activity" ma:index="12" nillable="true" ma:displayName="_activity" ma:hidden="true" ma:internalName="_activity" ma:readOnly="false">
      <xsd:simpleType>
        <xsd:restriction base="dms:Note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d118e24a-b21a-41be-b163-cd7daf76fec3" xsi:nil="true"/>
    <MigrationWizIdPermissions xmlns="d118e24a-b21a-41be-b163-cd7daf76fec3" xsi:nil="true"/>
    <MigrationWizIdVersion xmlns="d118e24a-b21a-41be-b163-cd7daf76fec3" xsi:nil="true"/>
    <_activity xmlns="d118e24a-b21a-41be-b163-cd7daf76fec3" xsi:nil="true"/>
  </documentManagement>
</p:properties>
</file>

<file path=customXml/itemProps1.xml><?xml version="1.0" encoding="utf-8"?>
<ds:datastoreItem xmlns:ds="http://schemas.openxmlformats.org/officeDocument/2006/customXml" ds:itemID="{3BED0D55-8F2E-4FF6-A0FC-EBA9BF4F70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18e24a-b21a-41be-b163-cd7daf76fe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839B29-5CCC-4C8C-9430-419A0970B5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182501-9052-4E47-B70A-5CCF01204931}">
  <ds:schemaRefs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d118e24a-b21a-41be-b163-cd7daf76fec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1631</Words>
  <Application>Microsoft Office PowerPoint</Application>
  <PresentationFormat>On-screen Show (4:3)</PresentationFormat>
  <Paragraphs>205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ABC font</vt:lpstr>
      <vt:lpstr>Arial</vt:lpstr>
      <vt:lpstr>Calibri</vt:lpstr>
      <vt:lpstr>GDS Transport</vt:lpstr>
      <vt:lpstr>Helvetica</vt:lpstr>
      <vt:lpstr>Wingdings</vt:lpstr>
      <vt:lpstr>Office Theme</vt:lpstr>
      <vt:lpstr>Parents’ Information Evening</vt:lpstr>
      <vt:lpstr>Key Stage 1 Team</vt:lpstr>
      <vt:lpstr>Morning and Hometime</vt:lpstr>
      <vt:lpstr>PowerPoint Presentation</vt:lpstr>
      <vt:lpstr>PowerPoint Presentation</vt:lpstr>
      <vt:lpstr>PowerPoint Presentation</vt:lpstr>
      <vt:lpstr>Year 1 Writing</vt:lpstr>
      <vt:lpstr>Year 2 Writing </vt:lpstr>
      <vt:lpstr>Year 2 Writing </vt:lpstr>
      <vt:lpstr>Homework</vt:lpstr>
      <vt:lpstr>Reading Raffle</vt:lpstr>
      <vt:lpstr>                      Behaviour</vt:lpstr>
      <vt:lpstr>PowerPoint Presentation</vt:lpstr>
      <vt:lpstr>PowerPoint Presentation</vt:lpstr>
      <vt:lpstr>PowerPoint Presentation</vt:lpstr>
      <vt:lpstr>PowerPoint Presentation</vt:lpstr>
      <vt:lpstr>Attendance</vt:lpstr>
      <vt:lpstr>Fines</vt:lpstr>
      <vt:lpstr>Illness</vt:lpstr>
      <vt:lpstr>PowerPoint Presentation</vt:lpstr>
      <vt:lpstr>PowerPoint Presentation</vt:lpstr>
      <vt:lpstr>Dorridge Primary Curriculum (DPC)</vt:lpstr>
      <vt:lpstr>Dorridge Primary Curriculum (DPC)</vt:lpstr>
      <vt:lpstr>Endeavour Assembly</vt:lpstr>
      <vt:lpstr>Assemblies</vt:lpstr>
      <vt:lpstr>Parent/Grandparent Helpers</vt:lpstr>
    </vt:vector>
  </TitlesOfParts>
  <Company>Solihull 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Parents’ Information Evening</dc:title>
  <dc:creator>Jodie Hales</dc:creator>
  <cp:lastModifiedBy>Gemma Price</cp:lastModifiedBy>
  <cp:revision>106</cp:revision>
  <cp:lastPrinted>2018-09-12T16:17:34Z</cp:lastPrinted>
  <dcterms:created xsi:type="dcterms:W3CDTF">2016-09-08T15:15:11Z</dcterms:created>
  <dcterms:modified xsi:type="dcterms:W3CDTF">2024-09-26T09:34:33Z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0x010100C682C5F5A9DB6B4DA57B4631F675F70D</vt:lpwstr>
  </property>
</Properties>
</file>