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256" r:id="rId5"/>
    <p:sldId id="887" r:id="rId6"/>
    <p:sldId id="257" r:id="rId7"/>
    <p:sldId id="258" r:id="rId8"/>
    <p:sldId id="270" r:id="rId9"/>
    <p:sldId id="268" r:id="rId10"/>
    <p:sldId id="269" r:id="rId11"/>
    <p:sldId id="260" r:id="rId12"/>
    <p:sldId id="280" r:id="rId13"/>
    <p:sldId id="279" r:id="rId14"/>
    <p:sldId id="880" r:id="rId15"/>
    <p:sldId id="881" r:id="rId16"/>
    <p:sldId id="882" r:id="rId17"/>
    <p:sldId id="875" r:id="rId18"/>
    <p:sldId id="876" r:id="rId19"/>
    <p:sldId id="884" r:id="rId20"/>
    <p:sldId id="885" r:id="rId21"/>
    <p:sldId id="886" r:id="rId22"/>
    <p:sldId id="263" r:id="rId23"/>
    <p:sldId id="264" r:id="rId24"/>
    <p:sldId id="265" r:id="rId25"/>
    <p:sldId id="266"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68" d="100"/>
          <a:sy n="68" d="100"/>
        </p:scale>
        <p:origin x="15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6CFD4B7-EF43-4655-BCC6-53FDAB5FB852}" type="datetimeFigureOut">
              <a:rPr lang="en-GB" smtClean="0"/>
              <a:t>12/09/2025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DBE244E-0EA5-46D9-8D7F-3F231B537ED4}" type="slidenum">
              <a:rPr lang="en-GB" smtClean="0"/>
              <a:t>‹#›</a:t>
            </a:fld>
            <a:endParaRPr lang="en-GB"/>
          </a:p>
        </p:txBody>
      </p:sp>
    </p:spTree>
    <p:extLst>
      <p:ext uri="{BB962C8B-B14F-4D97-AF65-F5344CB8AC3E}">
        <p14:creationId xmlns:p14="http://schemas.microsoft.com/office/powerpoint/2010/main" val="135892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4E165D-F2E8-4936-B4DD-C39676386C31}" type="datetimeFigureOut">
              <a:rPr lang="en-GB" smtClean="0"/>
              <a:t>12/09/2025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61544E-E46D-47A4-88AD-896F9F277694}" type="slidenum">
              <a:rPr lang="en-GB" smtClean="0"/>
              <a:t>‹#›</a:t>
            </a:fld>
            <a:endParaRPr lang="en-GB"/>
          </a:p>
        </p:txBody>
      </p:sp>
    </p:spTree>
    <p:extLst>
      <p:ext uri="{BB962C8B-B14F-4D97-AF65-F5344CB8AC3E}">
        <p14:creationId xmlns:p14="http://schemas.microsoft.com/office/powerpoint/2010/main" val="405027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1</a:t>
            </a:fld>
            <a:endParaRPr lang="en-GB"/>
          </a:p>
        </p:txBody>
      </p:sp>
    </p:spTree>
    <p:extLst>
      <p:ext uri="{BB962C8B-B14F-4D97-AF65-F5344CB8AC3E}">
        <p14:creationId xmlns:p14="http://schemas.microsoft.com/office/powerpoint/2010/main" val="123085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195386-BD17-4EB0-A3C2-33B935EF2CA7}" type="slidenum">
              <a:rPr lang="en-GB" altLang="en-US" sz="1200" smtClean="0"/>
              <a:pPr/>
              <a:t>11</a:t>
            </a:fld>
            <a:endParaRPr lang="en-GB" altLang="en-US" sz="1200"/>
          </a:p>
        </p:txBody>
      </p:sp>
    </p:spTree>
    <p:extLst>
      <p:ext uri="{BB962C8B-B14F-4D97-AF65-F5344CB8AC3E}">
        <p14:creationId xmlns:p14="http://schemas.microsoft.com/office/powerpoint/2010/main" val="156748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799936-56B6-427F-8392-3BB2DFEEBD63}" type="slidenum">
              <a:rPr lang="en-GB" altLang="en-US" sz="1200" smtClean="0"/>
              <a:pPr/>
              <a:t>12</a:t>
            </a:fld>
            <a:endParaRPr lang="en-GB" altLang="en-US" sz="1200"/>
          </a:p>
        </p:txBody>
      </p:sp>
    </p:spTree>
    <p:extLst>
      <p:ext uri="{BB962C8B-B14F-4D97-AF65-F5344CB8AC3E}">
        <p14:creationId xmlns:p14="http://schemas.microsoft.com/office/powerpoint/2010/main" val="259288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14451F-40B6-4798-869C-7C060DE3E782}" type="slidenum">
              <a:rPr lang="en-GB" altLang="en-US" sz="1200" smtClean="0"/>
              <a:pPr/>
              <a:t>13</a:t>
            </a:fld>
            <a:endParaRPr lang="en-GB" altLang="en-US" sz="1200"/>
          </a:p>
        </p:txBody>
      </p:sp>
    </p:spTree>
    <p:extLst>
      <p:ext uri="{BB962C8B-B14F-4D97-AF65-F5344CB8AC3E}">
        <p14:creationId xmlns:p14="http://schemas.microsoft.com/office/powerpoint/2010/main" val="426280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5"/>
          </p:nvPr>
        </p:nvSpPr>
        <p:spPr/>
        <p:txBody>
          <a:bodyPr/>
          <a:lstStyle/>
          <a:p>
            <a:fld id="{E34B7717-988F-4383-8295-5DE09CFA627D}" type="slidenum">
              <a:rPr lang="en-GB" smtClean="0"/>
              <a:t>14</a:t>
            </a:fld>
            <a:endParaRPr lang="en-GB"/>
          </a:p>
        </p:txBody>
      </p:sp>
    </p:spTree>
    <p:extLst>
      <p:ext uri="{BB962C8B-B14F-4D97-AF65-F5344CB8AC3E}">
        <p14:creationId xmlns:p14="http://schemas.microsoft.com/office/powerpoint/2010/main" val="129311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15</a:t>
            </a:fld>
            <a:endParaRPr lang="en-GB"/>
          </a:p>
        </p:txBody>
      </p:sp>
    </p:spTree>
    <p:extLst>
      <p:ext uri="{BB962C8B-B14F-4D97-AF65-F5344CB8AC3E}">
        <p14:creationId xmlns:p14="http://schemas.microsoft.com/office/powerpoint/2010/main" val="375132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16</a:t>
            </a:fld>
            <a:endParaRPr lang="en-GB"/>
          </a:p>
        </p:txBody>
      </p:sp>
    </p:spTree>
    <p:extLst>
      <p:ext uri="{BB962C8B-B14F-4D97-AF65-F5344CB8AC3E}">
        <p14:creationId xmlns:p14="http://schemas.microsoft.com/office/powerpoint/2010/main" val="218863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17</a:t>
            </a:fld>
            <a:endParaRPr lang="en-GB"/>
          </a:p>
        </p:txBody>
      </p:sp>
    </p:spTree>
    <p:extLst>
      <p:ext uri="{BB962C8B-B14F-4D97-AF65-F5344CB8AC3E}">
        <p14:creationId xmlns:p14="http://schemas.microsoft.com/office/powerpoint/2010/main" val="123165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18</a:t>
            </a:fld>
            <a:endParaRPr lang="en-GB"/>
          </a:p>
        </p:txBody>
      </p:sp>
    </p:spTree>
    <p:extLst>
      <p:ext uri="{BB962C8B-B14F-4D97-AF65-F5344CB8AC3E}">
        <p14:creationId xmlns:p14="http://schemas.microsoft.com/office/powerpoint/2010/main" val="258767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B361544E-E46D-47A4-88AD-896F9F277694}" type="slidenum">
              <a:rPr lang="en-GB" smtClean="0"/>
              <a:t>19</a:t>
            </a:fld>
            <a:endParaRPr lang="en-GB"/>
          </a:p>
        </p:txBody>
      </p:sp>
    </p:spTree>
    <p:extLst>
      <p:ext uri="{BB962C8B-B14F-4D97-AF65-F5344CB8AC3E}">
        <p14:creationId xmlns:p14="http://schemas.microsoft.com/office/powerpoint/2010/main" val="197823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Georgie</a:t>
            </a:r>
          </a:p>
        </p:txBody>
      </p:sp>
      <p:sp>
        <p:nvSpPr>
          <p:cNvPr id="4" name="Slide Number Placeholder 3"/>
          <p:cNvSpPr>
            <a:spLocks noGrp="1"/>
          </p:cNvSpPr>
          <p:nvPr>
            <p:ph type="sldNum" sz="quarter" idx="10"/>
          </p:nvPr>
        </p:nvSpPr>
        <p:spPr/>
        <p:txBody>
          <a:bodyPr/>
          <a:lstStyle/>
          <a:p>
            <a:fld id="{B361544E-E46D-47A4-88AD-896F9F277694}" type="slidenum">
              <a:rPr lang="en-GB" smtClean="0"/>
              <a:t>20</a:t>
            </a:fld>
            <a:endParaRPr lang="en-GB"/>
          </a:p>
        </p:txBody>
      </p:sp>
    </p:spTree>
    <p:extLst>
      <p:ext uri="{BB962C8B-B14F-4D97-AF65-F5344CB8AC3E}">
        <p14:creationId xmlns:p14="http://schemas.microsoft.com/office/powerpoint/2010/main" val="177700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10"/>
          </p:nvPr>
        </p:nvSpPr>
        <p:spPr/>
        <p:txBody>
          <a:bodyPr/>
          <a:lstStyle/>
          <a:p>
            <a:fld id="{B361544E-E46D-47A4-88AD-896F9F277694}" type="slidenum">
              <a:rPr lang="en-GB" smtClean="0"/>
              <a:t>3</a:t>
            </a:fld>
            <a:endParaRPr lang="en-GB"/>
          </a:p>
        </p:txBody>
      </p:sp>
    </p:spTree>
    <p:extLst>
      <p:ext uri="{BB962C8B-B14F-4D97-AF65-F5344CB8AC3E}">
        <p14:creationId xmlns:p14="http://schemas.microsoft.com/office/powerpoint/2010/main" val="44126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21</a:t>
            </a:fld>
            <a:endParaRPr lang="en-GB"/>
          </a:p>
        </p:txBody>
      </p:sp>
    </p:spTree>
    <p:extLst>
      <p:ext uri="{BB962C8B-B14F-4D97-AF65-F5344CB8AC3E}">
        <p14:creationId xmlns:p14="http://schemas.microsoft.com/office/powerpoint/2010/main" val="343014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 S</a:t>
            </a:r>
          </a:p>
        </p:txBody>
      </p:sp>
      <p:sp>
        <p:nvSpPr>
          <p:cNvPr id="4" name="Slide Number Placeholder 3"/>
          <p:cNvSpPr>
            <a:spLocks noGrp="1"/>
          </p:cNvSpPr>
          <p:nvPr>
            <p:ph type="sldNum" sz="quarter" idx="10"/>
          </p:nvPr>
        </p:nvSpPr>
        <p:spPr/>
        <p:txBody>
          <a:bodyPr/>
          <a:lstStyle/>
          <a:p>
            <a:fld id="{B361544E-E46D-47A4-88AD-896F9F277694}" type="slidenum">
              <a:rPr lang="en-GB" smtClean="0"/>
              <a:t>22</a:t>
            </a:fld>
            <a:endParaRPr lang="en-GB"/>
          </a:p>
        </p:txBody>
      </p:sp>
    </p:spTree>
    <p:extLst>
      <p:ext uri="{BB962C8B-B14F-4D97-AF65-F5344CB8AC3E}">
        <p14:creationId xmlns:p14="http://schemas.microsoft.com/office/powerpoint/2010/main" val="328985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4</a:t>
            </a:fld>
            <a:endParaRPr lang="en-GB"/>
          </a:p>
        </p:txBody>
      </p:sp>
    </p:spTree>
    <p:extLst>
      <p:ext uri="{BB962C8B-B14F-4D97-AF65-F5344CB8AC3E}">
        <p14:creationId xmlns:p14="http://schemas.microsoft.com/office/powerpoint/2010/main" val="44423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a:t>
            </a:r>
          </a:p>
        </p:txBody>
      </p:sp>
      <p:sp>
        <p:nvSpPr>
          <p:cNvPr id="4" name="Slide Number Placeholder 3"/>
          <p:cNvSpPr>
            <a:spLocks noGrp="1"/>
          </p:cNvSpPr>
          <p:nvPr>
            <p:ph type="sldNum" sz="quarter" idx="10"/>
          </p:nvPr>
        </p:nvSpPr>
        <p:spPr/>
        <p:txBody>
          <a:bodyPr/>
          <a:lstStyle/>
          <a:p>
            <a:fld id="{B361544E-E46D-47A4-88AD-896F9F277694}" type="slidenum">
              <a:rPr lang="en-GB" smtClean="0"/>
              <a:t>5</a:t>
            </a:fld>
            <a:endParaRPr lang="en-GB"/>
          </a:p>
        </p:txBody>
      </p:sp>
    </p:spTree>
    <p:extLst>
      <p:ext uri="{BB962C8B-B14F-4D97-AF65-F5344CB8AC3E}">
        <p14:creationId xmlns:p14="http://schemas.microsoft.com/office/powerpoint/2010/main" val="11289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10"/>
          </p:nvPr>
        </p:nvSpPr>
        <p:spPr/>
        <p:txBody>
          <a:bodyPr/>
          <a:lstStyle/>
          <a:p>
            <a:fld id="{B361544E-E46D-47A4-88AD-896F9F277694}" type="slidenum">
              <a:rPr lang="en-GB" smtClean="0"/>
              <a:t>6</a:t>
            </a:fld>
            <a:endParaRPr lang="en-GB"/>
          </a:p>
        </p:txBody>
      </p:sp>
    </p:spTree>
    <p:extLst>
      <p:ext uri="{BB962C8B-B14F-4D97-AF65-F5344CB8AC3E}">
        <p14:creationId xmlns:p14="http://schemas.microsoft.com/office/powerpoint/2010/main" val="54532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10"/>
          </p:nvPr>
        </p:nvSpPr>
        <p:spPr/>
        <p:txBody>
          <a:bodyPr/>
          <a:lstStyle/>
          <a:p>
            <a:fld id="{B361544E-E46D-47A4-88AD-896F9F277694}" type="slidenum">
              <a:rPr lang="en-GB" smtClean="0"/>
              <a:t>7</a:t>
            </a:fld>
            <a:endParaRPr lang="en-GB"/>
          </a:p>
        </p:txBody>
      </p:sp>
    </p:spTree>
    <p:extLst>
      <p:ext uri="{BB962C8B-B14F-4D97-AF65-F5344CB8AC3E}">
        <p14:creationId xmlns:p14="http://schemas.microsoft.com/office/powerpoint/2010/main" val="279404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Kirsten</a:t>
            </a:r>
          </a:p>
        </p:txBody>
      </p:sp>
      <p:sp>
        <p:nvSpPr>
          <p:cNvPr id="4" name="Slide Number Placeholder 3"/>
          <p:cNvSpPr>
            <a:spLocks noGrp="1"/>
          </p:cNvSpPr>
          <p:nvPr>
            <p:ph type="sldNum" sz="quarter" idx="10"/>
          </p:nvPr>
        </p:nvSpPr>
        <p:spPr/>
        <p:txBody>
          <a:bodyPr/>
          <a:lstStyle/>
          <a:p>
            <a:fld id="{B361544E-E46D-47A4-88AD-896F9F277694}" type="slidenum">
              <a:rPr lang="en-GB" smtClean="0"/>
              <a:t>8</a:t>
            </a:fld>
            <a:endParaRPr lang="en-GB"/>
          </a:p>
        </p:txBody>
      </p:sp>
    </p:spTree>
    <p:extLst>
      <p:ext uri="{BB962C8B-B14F-4D97-AF65-F5344CB8AC3E}">
        <p14:creationId xmlns:p14="http://schemas.microsoft.com/office/powerpoint/2010/main" val="15082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5"/>
          </p:nvPr>
        </p:nvSpPr>
        <p:spPr/>
        <p:txBody>
          <a:bodyPr/>
          <a:lstStyle/>
          <a:p>
            <a:fld id="{B361544E-E46D-47A4-88AD-896F9F277694}" type="slidenum">
              <a:rPr lang="en-GB" smtClean="0"/>
              <a:t>9</a:t>
            </a:fld>
            <a:endParaRPr lang="en-GB"/>
          </a:p>
        </p:txBody>
      </p:sp>
    </p:spTree>
    <p:extLst>
      <p:ext uri="{BB962C8B-B14F-4D97-AF65-F5344CB8AC3E}">
        <p14:creationId xmlns:p14="http://schemas.microsoft.com/office/powerpoint/2010/main" val="20480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Nina</a:t>
            </a:r>
          </a:p>
        </p:txBody>
      </p:sp>
      <p:sp>
        <p:nvSpPr>
          <p:cNvPr id="4" name="Slide Number Placeholder 3"/>
          <p:cNvSpPr>
            <a:spLocks noGrp="1"/>
          </p:cNvSpPr>
          <p:nvPr>
            <p:ph type="sldNum" sz="quarter" idx="10"/>
          </p:nvPr>
        </p:nvSpPr>
        <p:spPr/>
        <p:txBody>
          <a:bodyPr/>
          <a:lstStyle/>
          <a:p>
            <a:fld id="{B361544E-E46D-47A4-88AD-896F9F277694}" type="slidenum">
              <a:rPr lang="en-GB" smtClean="0"/>
              <a:t>10</a:t>
            </a:fld>
            <a:endParaRPr lang="en-GB"/>
          </a:p>
        </p:txBody>
      </p:sp>
    </p:spTree>
    <p:extLst>
      <p:ext uri="{BB962C8B-B14F-4D97-AF65-F5344CB8AC3E}">
        <p14:creationId xmlns:p14="http://schemas.microsoft.com/office/powerpoint/2010/main" val="31596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06547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35166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17401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47847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8647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7482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4FEFDA-41D6-4274-A851-04FE9E2E64D5}" type="datetimeFigureOut">
              <a:rPr lang="en-GB" smtClean="0"/>
              <a:t>12/09/2025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7264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4FEFDA-41D6-4274-A851-04FE9E2E64D5}" type="datetimeFigureOut">
              <a:rPr lang="en-GB" smtClean="0"/>
              <a:t>12/09/2025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71942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EFDA-41D6-4274-A851-04FE9E2E64D5}" type="datetimeFigureOut">
              <a:rPr lang="en-GB" smtClean="0"/>
              <a:t>12/09/2025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41406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16375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28738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FEFDA-41D6-4274-A851-04FE9E2E64D5}" type="datetimeFigureOut">
              <a:rPr lang="en-GB" smtClean="0"/>
              <a:t>12/09/2025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480B7-7889-4B8B-A5F2-BC090107B9B0}" type="slidenum">
              <a:rPr lang="en-GB" smtClean="0"/>
              <a:t>‹#›</a:t>
            </a:fld>
            <a:endParaRPr lang="en-GB"/>
          </a:p>
        </p:txBody>
      </p:sp>
    </p:spTree>
    <p:extLst>
      <p:ext uri="{BB962C8B-B14F-4D97-AF65-F5344CB8AC3E}">
        <p14:creationId xmlns:p14="http://schemas.microsoft.com/office/powerpoint/2010/main" val="14392376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1"/>
                </a:solidFill>
              </a:rPr>
              <a:t>Parents’ Information Evening</a:t>
            </a:r>
          </a:p>
        </p:txBody>
      </p:sp>
      <p:sp>
        <p:nvSpPr>
          <p:cNvPr id="3" name="Subtitle 2"/>
          <p:cNvSpPr>
            <a:spLocks noGrp="1"/>
          </p:cNvSpPr>
          <p:nvPr>
            <p:ph type="subTitle" idx="1"/>
          </p:nvPr>
        </p:nvSpPr>
        <p:spPr>
          <a:xfrm>
            <a:off x="1371600" y="3284984"/>
            <a:ext cx="6400800" cy="1752600"/>
          </a:xfrm>
        </p:spPr>
        <p:txBody>
          <a:bodyPr>
            <a:normAutofit fontScale="92500" lnSpcReduction="20000"/>
          </a:bodyPr>
          <a:lstStyle/>
          <a:p>
            <a:r>
              <a:rPr lang="en-GB" sz="6000" dirty="0">
                <a:solidFill>
                  <a:srgbClr val="7030A0"/>
                </a:solidFill>
              </a:rPr>
              <a:t>Key Stage 1</a:t>
            </a:r>
          </a:p>
          <a:p>
            <a:r>
              <a:rPr lang="en-GB" sz="6000" dirty="0">
                <a:solidFill>
                  <a:srgbClr val="7030A0"/>
                </a:solidFill>
              </a:rPr>
              <a:t>2025-26</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58168" r="2417" b="81789"/>
          <a:stretch/>
        </p:blipFill>
        <p:spPr bwMode="auto">
          <a:xfrm>
            <a:off x="3203848" y="361273"/>
            <a:ext cx="2917427" cy="18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233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60"/>
            <a:ext cx="8229600" cy="1143000"/>
          </a:xfrm>
        </p:spPr>
        <p:txBody>
          <a:bodyPr/>
          <a:lstStyle/>
          <a:p>
            <a:pPr algn="l"/>
            <a:r>
              <a:rPr lang="en-GB" dirty="0">
                <a:solidFill>
                  <a:srgbClr val="7030A0"/>
                </a:solidFill>
              </a:rPr>
              <a:t>                      Behaviour</a:t>
            </a:r>
          </a:p>
        </p:txBody>
      </p:sp>
      <p:sp>
        <p:nvSpPr>
          <p:cNvPr id="3" name="Content Placeholder 2"/>
          <p:cNvSpPr>
            <a:spLocks noGrp="1"/>
          </p:cNvSpPr>
          <p:nvPr>
            <p:ph idx="1"/>
          </p:nvPr>
        </p:nvSpPr>
        <p:spPr>
          <a:xfrm>
            <a:off x="473753" y="892940"/>
            <a:ext cx="8229600" cy="4680520"/>
          </a:xfrm>
        </p:spPr>
        <p:txBody>
          <a:bodyPr>
            <a:normAutofit fontScale="92500" lnSpcReduction="10000"/>
          </a:bodyPr>
          <a:lstStyle/>
          <a:p>
            <a:r>
              <a:rPr lang="en-GB" sz="2800" b="1" dirty="0">
                <a:solidFill>
                  <a:schemeClr val="accent6">
                    <a:lumMod val="75000"/>
                  </a:schemeClr>
                </a:solidFill>
              </a:rPr>
              <a:t>Rewards:</a:t>
            </a:r>
            <a:r>
              <a:rPr lang="en-GB" sz="2800" b="1" dirty="0">
                <a:solidFill>
                  <a:schemeClr val="bg1"/>
                </a:solidFill>
              </a:rPr>
              <a:t>          </a:t>
            </a:r>
            <a:r>
              <a:rPr lang="en-GB" sz="2800" dirty="0">
                <a:solidFill>
                  <a:schemeClr val="bg1"/>
                </a:solidFill>
              </a:rPr>
              <a:t>Class Dojo points </a:t>
            </a:r>
          </a:p>
          <a:p>
            <a:pPr marL="0" indent="0">
              <a:buNone/>
            </a:pPr>
            <a:r>
              <a:rPr lang="en-GB" sz="2800" dirty="0">
                <a:solidFill>
                  <a:schemeClr val="bg1"/>
                </a:solidFill>
              </a:rPr>
              <a:t>		       Stickers</a:t>
            </a:r>
          </a:p>
          <a:p>
            <a:pPr marL="0" indent="0">
              <a:buNone/>
            </a:pPr>
            <a:r>
              <a:rPr lang="en-GB" sz="2800" dirty="0">
                <a:solidFill>
                  <a:schemeClr val="bg1"/>
                </a:solidFill>
              </a:rPr>
              <a:t>		       Endeavour certificates</a:t>
            </a:r>
          </a:p>
          <a:p>
            <a:pPr marL="0" indent="0">
              <a:buNone/>
            </a:pPr>
            <a:r>
              <a:rPr lang="en-GB" sz="2800" dirty="0">
                <a:solidFill>
                  <a:schemeClr val="bg1"/>
                </a:solidFill>
              </a:rPr>
              <a:t>		       Postcards home</a:t>
            </a:r>
          </a:p>
          <a:p>
            <a:endParaRPr lang="en-GB" dirty="0">
              <a:solidFill>
                <a:schemeClr val="bg1"/>
              </a:solidFill>
            </a:endParaRPr>
          </a:p>
          <a:p>
            <a:pPr marL="0" indent="0">
              <a:buNone/>
            </a:pPr>
            <a:r>
              <a:rPr lang="en-GB" dirty="0">
                <a:solidFill>
                  <a:schemeClr val="bg1"/>
                </a:solidFill>
              </a:rPr>
              <a:t>                   </a:t>
            </a:r>
          </a:p>
          <a:p>
            <a:r>
              <a:rPr lang="en-GB" sz="2800" b="1" dirty="0">
                <a:solidFill>
                  <a:srgbClr val="FF0000"/>
                </a:solidFill>
              </a:rPr>
              <a:t>Sanctions</a:t>
            </a:r>
            <a:r>
              <a:rPr lang="en-GB" sz="2800" dirty="0">
                <a:solidFill>
                  <a:schemeClr val="bg1"/>
                </a:solidFill>
              </a:rPr>
              <a:t>:</a:t>
            </a:r>
          </a:p>
          <a:p>
            <a:pPr>
              <a:buFont typeface="Wingdings" panose="05000000000000000000" pitchFamily="2" charset="2"/>
              <a:buChar char="v"/>
            </a:pPr>
            <a:r>
              <a:rPr lang="en-GB" sz="2200" dirty="0">
                <a:solidFill>
                  <a:schemeClr val="bg1"/>
                </a:solidFill>
              </a:rPr>
              <a:t>Warning</a:t>
            </a:r>
          </a:p>
          <a:p>
            <a:pPr>
              <a:buFont typeface="Wingdings" panose="05000000000000000000" pitchFamily="2" charset="2"/>
              <a:buChar char="v"/>
            </a:pPr>
            <a:r>
              <a:rPr lang="en-GB" sz="2200" dirty="0">
                <a:solidFill>
                  <a:schemeClr val="bg1"/>
                </a:solidFill>
              </a:rPr>
              <a:t>2 minutes thinking time</a:t>
            </a:r>
          </a:p>
          <a:p>
            <a:pPr>
              <a:buFont typeface="Wingdings" panose="05000000000000000000" pitchFamily="2" charset="2"/>
              <a:buChar char="v"/>
            </a:pPr>
            <a:r>
              <a:rPr lang="en-GB" sz="2200" dirty="0">
                <a:solidFill>
                  <a:schemeClr val="bg1"/>
                </a:solidFill>
              </a:rPr>
              <a:t>5 minutes thinking time</a:t>
            </a:r>
          </a:p>
          <a:p>
            <a:pPr>
              <a:buFont typeface="Wingdings" panose="05000000000000000000" pitchFamily="2" charset="2"/>
              <a:buChar char="v"/>
            </a:pPr>
            <a:r>
              <a:rPr lang="en-GB" sz="2200" dirty="0">
                <a:solidFill>
                  <a:schemeClr val="bg1"/>
                </a:solidFill>
              </a:rPr>
              <a:t>10 minutes thinking time with LMT / SMT and letter home</a:t>
            </a:r>
          </a:p>
          <a:p>
            <a:pPr>
              <a:buFont typeface="Wingdings" panose="05000000000000000000" pitchFamily="2" charset="2"/>
              <a:buChar char="v"/>
            </a:pPr>
            <a:endParaRPr lang="en-GB" sz="2200" dirty="0">
              <a:solidFill>
                <a:schemeClr val="bg1"/>
              </a:solidFill>
            </a:endParaRPr>
          </a:p>
          <a:p>
            <a:pPr>
              <a:buFont typeface="Wingdings" panose="05000000000000000000" pitchFamily="2" charset="2"/>
              <a:buChar char="v"/>
            </a:pPr>
            <a:endParaRPr lang="en-GB" sz="2200"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819" y="980728"/>
            <a:ext cx="906581" cy="110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204" y="3717032"/>
            <a:ext cx="90658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432" r="4758"/>
          <a:stretch/>
        </p:blipFill>
        <p:spPr>
          <a:xfrm>
            <a:off x="971600" y="1490007"/>
            <a:ext cx="1410607" cy="1091866"/>
          </a:xfrm>
          <a:prstGeom prst="rect">
            <a:avLst/>
          </a:prstGeom>
        </p:spPr>
      </p:pic>
    </p:spTree>
    <p:extLst>
      <p:ext uri="{BB962C8B-B14F-4D97-AF65-F5344CB8AC3E}">
        <p14:creationId xmlns:p14="http://schemas.microsoft.com/office/powerpoint/2010/main" val="380789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altLang="en-US"/>
          </a:p>
        </p:txBody>
      </p:sp>
      <p:sp>
        <p:nvSpPr>
          <p:cNvPr id="14339" name="Subtitle 2"/>
          <p:cNvSpPr>
            <a:spLocks noGrp="1"/>
          </p:cNvSpPr>
          <p:nvPr>
            <p:ph type="subTitle" idx="1"/>
          </p:nvPr>
        </p:nvSpPr>
        <p:spPr/>
        <p:txBody>
          <a:bodyPr/>
          <a:lstStyle/>
          <a:p>
            <a:endParaRPr lang="en-US" altLang="en-US"/>
          </a:p>
        </p:txBody>
      </p:sp>
      <p:sp>
        <p:nvSpPr>
          <p:cNvPr id="4" name="Rectangle 3"/>
          <p:cNvSpPr/>
          <p:nvPr/>
        </p:nvSpPr>
        <p:spPr>
          <a:xfrm>
            <a:off x="800100" y="119063"/>
            <a:ext cx="7649766" cy="6276975"/>
          </a:xfrm>
          <a:prstGeom prst="rect">
            <a:avLst/>
          </a:pr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434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447" y="1286280"/>
            <a:ext cx="5493544" cy="28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853678" y="5501295"/>
            <a:ext cx="2052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500" dirty="0">
                <a:solidFill>
                  <a:schemeClr val="bg1"/>
                </a:solidFill>
                <a:latin typeface="Helvetica" pitchFamily="34" charset="0"/>
              </a:rPr>
              <a:t>Copyright 2019 </a:t>
            </a:r>
            <a:r>
              <a:rPr lang="en-GB" altLang="en-US" sz="1500" dirty="0">
                <a:solidFill>
                  <a:schemeClr val="bg1"/>
                </a:solidFill>
                <a:latin typeface="Helvetica" pitchFamily="34" charset="0"/>
              </a:rPr>
              <a:t>© INEQE Group Ltd.</a:t>
            </a:r>
            <a:endParaRPr lang="en-US" altLang="en-US" sz="1500" dirty="0">
              <a:solidFill>
                <a:schemeClr val="bg1"/>
              </a:solidFill>
              <a:latin typeface="Helvetica" pitchFamily="34" charset="0"/>
            </a:endParaRPr>
          </a:p>
        </p:txBody>
      </p:sp>
      <p:sp>
        <p:nvSpPr>
          <p:cNvPr id="2" name="TextBox 1">
            <a:extLst>
              <a:ext uri="{FF2B5EF4-FFF2-40B4-BE49-F238E27FC236}">
                <a16:creationId xmlns:a16="http://schemas.microsoft.com/office/drawing/2014/main" id="{83681574-591B-484B-8487-82F234845A3B}"/>
              </a:ext>
            </a:extLst>
          </p:cNvPr>
          <p:cNvSpPr txBox="1"/>
          <p:nvPr/>
        </p:nvSpPr>
        <p:spPr>
          <a:xfrm>
            <a:off x="1567788" y="4102942"/>
            <a:ext cx="5918862"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b="1" dirty="0">
                <a:solidFill>
                  <a:srgbClr val="FFFF00"/>
                </a:solidFill>
                <a:latin typeface="ABC font"/>
                <a:cs typeface="Calibri"/>
              </a:rPr>
              <a:t>Safer Schools is an app school are able to provide to families of </a:t>
            </a:r>
            <a:r>
              <a:rPr lang="en-GB" b="1" dirty="0" err="1">
                <a:solidFill>
                  <a:srgbClr val="FFFF00"/>
                </a:solidFill>
                <a:latin typeface="ABC font"/>
                <a:cs typeface="Calibri"/>
              </a:rPr>
              <a:t>Dorridge</a:t>
            </a:r>
            <a:r>
              <a:rPr lang="en-GB" b="1" dirty="0">
                <a:solidFill>
                  <a:srgbClr val="FFFF00"/>
                </a:solidFill>
                <a:latin typeface="ABC font"/>
                <a:cs typeface="Calibri"/>
              </a:rPr>
              <a:t> Primary School. It gives you the most up to date online safety information to ensure the best safeguarding for our pupils. </a:t>
            </a:r>
            <a:r>
              <a:rPr lang="en-GB" dirty="0">
                <a:latin typeface="ABC font"/>
                <a:cs typeface="Calibri"/>
              </a:rPr>
              <a:t> </a:t>
            </a:r>
            <a:endParaRPr lang="en-US" sz="1350" dirty="0"/>
          </a:p>
        </p:txBody>
      </p:sp>
    </p:spTree>
    <p:extLst>
      <p:ext uri="{BB962C8B-B14F-4D97-AF65-F5344CB8AC3E}">
        <p14:creationId xmlns:p14="http://schemas.microsoft.com/office/powerpoint/2010/main" val="299480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2141935" y="1160861"/>
            <a:ext cx="49660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300" dirty="0">
                <a:solidFill>
                  <a:srgbClr val="0000FF"/>
                </a:solidFill>
                <a:latin typeface="ABC font" pitchFamily="34" charset="0"/>
              </a:rPr>
              <a:t>To open the app</a:t>
            </a:r>
          </a:p>
        </p:txBody>
      </p:sp>
      <p:sp>
        <p:nvSpPr>
          <p:cNvPr id="15363" name="TextBox 5"/>
          <p:cNvSpPr txBox="1">
            <a:spLocks noChangeArrowheads="1"/>
          </p:cNvSpPr>
          <p:nvPr/>
        </p:nvSpPr>
        <p:spPr bwMode="auto">
          <a:xfrm>
            <a:off x="2303749" y="1449586"/>
            <a:ext cx="271343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dirty="0">
              <a:latin typeface="ABC font" pitchFamily="34" charset="0"/>
            </a:endParaRPr>
          </a:p>
          <a:p>
            <a:pPr>
              <a:spcBef>
                <a:spcPct val="0"/>
              </a:spcBef>
              <a:buFontTx/>
              <a:buNone/>
            </a:pPr>
            <a:r>
              <a:rPr lang="en-US" altLang="en-US" sz="1800" dirty="0">
                <a:solidFill>
                  <a:schemeClr val="bg1"/>
                </a:solidFill>
                <a:latin typeface="ABC font" pitchFamily="34" charset="0"/>
              </a:rPr>
              <a:t>Download the app for free from the Google Play Store or App Store.</a:t>
            </a:r>
          </a:p>
          <a:p>
            <a:pPr>
              <a:spcBef>
                <a:spcPct val="0"/>
              </a:spcBef>
              <a:buFontTx/>
              <a:buNone/>
            </a:pPr>
            <a:endParaRPr lang="en-US" altLang="en-US" sz="1800" dirty="0">
              <a:latin typeface="ABC font" pitchFamily="34" charset="0"/>
            </a:endParaRPr>
          </a:p>
          <a:p>
            <a:pPr>
              <a:spcBef>
                <a:spcPct val="0"/>
              </a:spcBef>
              <a:buFontTx/>
              <a:buNone/>
            </a:pPr>
            <a:endParaRPr lang="en-US" altLang="en-US" sz="1800" dirty="0">
              <a:latin typeface="ABC font" pitchFamily="34" charset="0"/>
            </a:endParaRPr>
          </a:p>
          <a:p>
            <a:pPr>
              <a:spcBef>
                <a:spcPct val="0"/>
              </a:spcBef>
              <a:buFontTx/>
              <a:buNone/>
            </a:pPr>
            <a:endParaRPr lang="en-US" altLang="en-US" sz="1800" dirty="0">
              <a:latin typeface="ABC font" pitchFamily="34" charset="0"/>
            </a:endParaRPr>
          </a:p>
        </p:txBody>
      </p:sp>
      <p:sp>
        <p:nvSpPr>
          <p:cNvPr id="15364" name="TextBox 7"/>
          <p:cNvSpPr txBox="1">
            <a:spLocks noChangeArrowheads="1"/>
          </p:cNvSpPr>
          <p:nvPr/>
        </p:nvSpPr>
        <p:spPr bwMode="auto">
          <a:xfrm>
            <a:off x="6754416" y="5373292"/>
            <a:ext cx="9858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675">
                <a:latin typeface="Helvetica" pitchFamily="34" charset="0"/>
              </a:rPr>
              <a:t>Copyright </a:t>
            </a:r>
            <a:r>
              <a:rPr lang="en-GB" altLang="en-US" sz="675">
                <a:latin typeface="Helvetica" pitchFamily="34" charset="0"/>
              </a:rPr>
              <a:t>© INEQE Group Ltd. </a:t>
            </a:r>
            <a:endParaRPr lang="en-US" altLang="en-US" sz="675">
              <a:latin typeface="Helvetica" pitchFamily="34" charset="0"/>
            </a:endParaRPr>
          </a:p>
        </p:txBody>
      </p:sp>
      <p:pic>
        <p:nvPicPr>
          <p:cNvPr id="153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175" y="1052736"/>
            <a:ext cx="1497745" cy="225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042" y="2921425"/>
            <a:ext cx="2335877" cy="259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303483" y="3146062"/>
            <a:ext cx="2712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chemeClr val="bg1"/>
                </a:solidFill>
                <a:latin typeface="ABC font" pitchFamily="34" charset="0"/>
              </a:rPr>
              <a:t>Enter the name of our school here.</a:t>
            </a:r>
          </a:p>
          <a:p>
            <a:pPr>
              <a:spcBef>
                <a:spcPct val="0"/>
              </a:spcBef>
              <a:buFontTx/>
              <a:buNone/>
            </a:pPr>
            <a:endParaRPr lang="en-US" altLang="en-US" sz="1800" dirty="0">
              <a:solidFill>
                <a:schemeClr val="bg1"/>
              </a:solidFill>
              <a:latin typeface="ABC font" pitchFamily="34" charset="0"/>
            </a:endParaRPr>
          </a:p>
          <a:p>
            <a:pPr>
              <a:spcBef>
                <a:spcPct val="0"/>
              </a:spcBef>
              <a:buFontTx/>
              <a:buNone/>
            </a:pPr>
            <a:r>
              <a:rPr lang="en-US" altLang="en-US" sz="1800" dirty="0">
                <a:solidFill>
                  <a:schemeClr val="bg1"/>
                </a:solidFill>
                <a:latin typeface="ABC font" pitchFamily="34" charset="0"/>
              </a:rPr>
              <a:t>Then tap </a:t>
            </a:r>
            <a:r>
              <a:rPr lang="en-US" altLang="en-US" sz="1800" dirty="0">
                <a:solidFill>
                  <a:srgbClr val="0000FF"/>
                </a:solidFill>
                <a:latin typeface="ABC font" pitchFamily="34" charset="0"/>
              </a:rPr>
              <a:t>‘Continue’</a:t>
            </a:r>
          </a:p>
        </p:txBody>
      </p:sp>
    </p:spTree>
    <p:extLst>
      <p:ext uri="{BB962C8B-B14F-4D97-AF65-F5344CB8AC3E}">
        <p14:creationId xmlns:p14="http://schemas.microsoft.com/office/powerpoint/2010/main" val="33115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963341" y="1191817"/>
            <a:ext cx="60376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300" dirty="0">
                <a:solidFill>
                  <a:srgbClr val="0000FF"/>
                </a:solidFill>
                <a:latin typeface="ABC font" pitchFamily="34" charset="0"/>
              </a:rPr>
              <a:t>ENTER YOUR CODE</a:t>
            </a:r>
          </a:p>
        </p:txBody>
      </p:sp>
      <p:sp>
        <p:nvSpPr>
          <p:cNvPr id="17411" name="TextBox 4"/>
          <p:cNvSpPr txBox="1">
            <a:spLocks noChangeArrowheads="1"/>
          </p:cNvSpPr>
          <p:nvPr/>
        </p:nvSpPr>
        <p:spPr bwMode="auto">
          <a:xfrm>
            <a:off x="2033589" y="2061567"/>
            <a:ext cx="2712244"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chemeClr val="bg1"/>
                </a:solidFill>
                <a:latin typeface="ABC font" pitchFamily="34" charset="0"/>
              </a:rPr>
              <a:t>This is where you enter your </a:t>
            </a:r>
            <a:r>
              <a:rPr lang="en-US" altLang="en-US" sz="1800" dirty="0">
                <a:solidFill>
                  <a:srgbClr val="0000FF"/>
                </a:solidFill>
                <a:latin typeface="ABC font" pitchFamily="34" charset="0"/>
              </a:rPr>
              <a:t>‘Entry Code’ Our school code is </a:t>
            </a:r>
          </a:p>
          <a:p>
            <a:pPr algn="ctr">
              <a:spcBef>
                <a:spcPct val="0"/>
              </a:spcBef>
              <a:buFontTx/>
              <a:buNone/>
            </a:pPr>
            <a:r>
              <a:rPr lang="en-US" altLang="en-US" sz="2700" dirty="0">
                <a:solidFill>
                  <a:schemeClr val="bg1"/>
                </a:solidFill>
                <a:latin typeface="ABC font" pitchFamily="34" charset="0"/>
              </a:rPr>
              <a:t>6903</a:t>
            </a:r>
          </a:p>
          <a:p>
            <a:pPr>
              <a:spcBef>
                <a:spcPct val="0"/>
              </a:spcBef>
              <a:buFontTx/>
              <a:buNone/>
            </a:pPr>
            <a:endParaRPr lang="en-US" altLang="en-US" sz="1800" dirty="0">
              <a:solidFill>
                <a:srgbClr val="00AFEA"/>
              </a:solidFill>
              <a:latin typeface="ABC font" pitchFamily="34" charset="0"/>
            </a:endParaRPr>
          </a:p>
          <a:p>
            <a:pPr>
              <a:spcBef>
                <a:spcPct val="0"/>
              </a:spcBef>
              <a:buFontTx/>
              <a:buNone/>
            </a:pPr>
            <a:r>
              <a:rPr lang="en-US" altLang="en-US" sz="1800" dirty="0">
                <a:solidFill>
                  <a:schemeClr val="bg1"/>
                </a:solidFill>
                <a:latin typeface="ABC font" pitchFamily="34" charset="0"/>
              </a:rPr>
              <a:t>This will then give you access to the content within the app.</a:t>
            </a: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5320" y="1612107"/>
            <a:ext cx="3375422" cy="359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6754416" y="5373292"/>
            <a:ext cx="9858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675">
                <a:latin typeface="Helvetica" pitchFamily="34" charset="0"/>
              </a:rPr>
              <a:t>Copyright </a:t>
            </a:r>
            <a:r>
              <a:rPr lang="en-GB" altLang="en-US" sz="675">
                <a:latin typeface="Helvetica" pitchFamily="34" charset="0"/>
              </a:rPr>
              <a:t>© INEQE Group Ltd. </a:t>
            </a:r>
            <a:endParaRPr lang="en-US" altLang="en-US" sz="675">
              <a:latin typeface="Helvetica" pitchFamily="34" charset="0"/>
            </a:endParaRPr>
          </a:p>
        </p:txBody>
      </p:sp>
    </p:spTree>
    <p:extLst>
      <p:ext uri="{BB962C8B-B14F-4D97-AF65-F5344CB8AC3E}">
        <p14:creationId xmlns:p14="http://schemas.microsoft.com/office/powerpoint/2010/main" val="379974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5ECEE4-E510-4D86-7191-236241022672}"/>
              </a:ext>
            </a:extLst>
          </p:cNvPr>
          <p:cNvSpPr txBox="1"/>
          <p:nvPr/>
        </p:nvSpPr>
        <p:spPr>
          <a:xfrm>
            <a:off x="4079894" y="1316883"/>
            <a:ext cx="4570125" cy="4708981"/>
          </a:xfrm>
          <a:prstGeom prst="rect">
            <a:avLst/>
          </a:prstGeom>
          <a:solidFill>
            <a:schemeClr val="accent1">
              <a:lumMod val="40000"/>
              <a:lumOff val="60000"/>
            </a:schemeClr>
          </a:solidFill>
        </p:spPr>
        <p:txBody>
          <a:bodyPr wrap="square">
            <a:spAutoFit/>
          </a:bodyPr>
          <a:lstStyle/>
          <a:p>
            <a:r>
              <a:rPr lang="en-GB" sz="3000" dirty="0"/>
              <a:t>#Wakeupwednesday</a:t>
            </a:r>
          </a:p>
          <a:p>
            <a:endParaRPr lang="en-GB" sz="3000" dirty="0"/>
          </a:p>
          <a:p>
            <a:r>
              <a:rPr lang="en-GB" sz="3000" dirty="0"/>
              <a:t>Keeping parents updated on new trends; apps and keeping children safe in an online world.</a:t>
            </a:r>
          </a:p>
          <a:p>
            <a:endParaRPr lang="en-GB" sz="3000" dirty="0"/>
          </a:p>
          <a:p>
            <a:r>
              <a:rPr lang="en-GB" sz="3000" dirty="0"/>
              <a:t>Look out for weekly Wednesday updates on Class Dojo. </a:t>
            </a:r>
          </a:p>
        </p:txBody>
      </p:sp>
      <p:pic>
        <p:nvPicPr>
          <p:cNvPr id="6" name="Picture 5">
            <a:extLst>
              <a:ext uri="{FF2B5EF4-FFF2-40B4-BE49-F238E27FC236}">
                <a16:creationId xmlns:a16="http://schemas.microsoft.com/office/drawing/2014/main" id="{69D867EE-5550-942B-ECFA-56E9A00454E0}"/>
              </a:ext>
            </a:extLst>
          </p:cNvPr>
          <p:cNvPicPr>
            <a:picLocks noChangeAspect="1"/>
          </p:cNvPicPr>
          <p:nvPr/>
        </p:nvPicPr>
        <p:blipFill>
          <a:blip r:embed="rId3"/>
          <a:stretch>
            <a:fillRect/>
          </a:stretch>
        </p:blipFill>
        <p:spPr>
          <a:xfrm>
            <a:off x="285751" y="1085850"/>
            <a:ext cx="3633174" cy="4586265"/>
          </a:xfrm>
          <a:prstGeom prst="rect">
            <a:avLst/>
          </a:prstGeom>
        </p:spPr>
      </p:pic>
    </p:spTree>
    <p:extLst>
      <p:ext uri="{BB962C8B-B14F-4D97-AF65-F5344CB8AC3E}">
        <p14:creationId xmlns:p14="http://schemas.microsoft.com/office/powerpoint/2010/main" val="3458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D59-B4B6-AF2C-BFE6-ABF15C7EE36D}"/>
              </a:ext>
            </a:extLst>
          </p:cNvPr>
          <p:cNvSpPr>
            <a:spLocks noGrp="1"/>
          </p:cNvSpPr>
          <p:nvPr>
            <p:ph type="title"/>
          </p:nvPr>
        </p:nvSpPr>
        <p:spPr/>
        <p:txBody>
          <a:bodyPr/>
          <a:lstStyle/>
          <a:p>
            <a:r>
              <a:rPr lang="en-GB" b="1" u="sng" dirty="0"/>
              <a:t>Attendance</a:t>
            </a:r>
          </a:p>
        </p:txBody>
      </p:sp>
      <p:sp>
        <p:nvSpPr>
          <p:cNvPr id="3" name="Content Placeholder 2">
            <a:extLst>
              <a:ext uri="{FF2B5EF4-FFF2-40B4-BE49-F238E27FC236}">
                <a16:creationId xmlns:a16="http://schemas.microsoft.com/office/drawing/2014/main" id="{20F94FEE-2630-A8A6-ACA2-1C45C530FA98}"/>
              </a:ext>
            </a:extLst>
          </p:cNvPr>
          <p:cNvSpPr>
            <a:spLocks noGrp="1"/>
          </p:cNvSpPr>
          <p:nvPr>
            <p:ph sz="half" idx="1"/>
          </p:nvPr>
        </p:nvSpPr>
        <p:spPr/>
        <p:txBody>
          <a:bodyPr>
            <a:normAutofit fontScale="85000" lnSpcReduction="10000"/>
          </a:bodyPr>
          <a:lstStyle/>
          <a:p>
            <a:r>
              <a:rPr lang="en-GB" dirty="0"/>
              <a:t>Good attendance is vitally important to your child’s education</a:t>
            </a:r>
          </a:p>
          <a:p>
            <a:r>
              <a:rPr lang="en-GB" dirty="0"/>
              <a:t>We monitor all children’s attendance on a half termly basis – we will write to you if your child’s attendance drops below 90%</a:t>
            </a:r>
          </a:p>
          <a:p>
            <a:r>
              <a:rPr lang="en-GB" dirty="0"/>
              <a:t>Central Schools Attendance and Welfare Service support schools and families in maintaining good attendance</a:t>
            </a:r>
          </a:p>
        </p:txBody>
      </p:sp>
      <p:pic>
        <p:nvPicPr>
          <p:cNvPr id="13" name="Content Placeholder 12">
            <a:extLst>
              <a:ext uri="{FF2B5EF4-FFF2-40B4-BE49-F238E27FC236}">
                <a16:creationId xmlns:a16="http://schemas.microsoft.com/office/drawing/2014/main" id="{F5B7D6E0-3001-80A9-59A0-9D5B157CCC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3784" y="1628179"/>
            <a:ext cx="3321566" cy="2797109"/>
          </a:xfrm>
        </p:spPr>
      </p:pic>
      <p:sp>
        <p:nvSpPr>
          <p:cNvPr id="14" name="TextBox 13">
            <a:extLst>
              <a:ext uri="{FF2B5EF4-FFF2-40B4-BE49-F238E27FC236}">
                <a16:creationId xmlns:a16="http://schemas.microsoft.com/office/drawing/2014/main" id="{E9DDD1C2-90E0-5A06-8840-92FC00D408A8}"/>
              </a:ext>
            </a:extLst>
          </p:cNvPr>
          <p:cNvSpPr txBox="1"/>
          <p:nvPr/>
        </p:nvSpPr>
        <p:spPr>
          <a:xfrm>
            <a:off x="5346290" y="4780321"/>
            <a:ext cx="3016046" cy="507831"/>
          </a:xfrm>
          <a:prstGeom prst="rect">
            <a:avLst/>
          </a:prstGeom>
          <a:noFill/>
        </p:spPr>
        <p:txBody>
          <a:bodyPr wrap="square" rtlCol="0">
            <a:spAutoFit/>
          </a:bodyPr>
          <a:lstStyle/>
          <a:p>
            <a:r>
              <a:rPr lang="en-GB" sz="1350" dirty="0"/>
              <a:t>This request needs to be completed at least 2 weeks in advance</a:t>
            </a:r>
          </a:p>
        </p:txBody>
      </p:sp>
      <p:sp>
        <p:nvSpPr>
          <p:cNvPr id="15" name="Arrow: Down 14">
            <a:extLst>
              <a:ext uri="{FF2B5EF4-FFF2-40B4-BE49-F238E27FC236}">
                <a16:creationId xmlns:a16="http://schemas.microsoft.com/office/drawing/2014/main" id="{AF4B3244-AB6E-E195-E51A-86DB696D1129}"/>
              </a:ext>
            </a:extLst>
          </p:cNvPr>
          <p:cNvSpPr/>
          <p:nvPr/>
        </p:nvSpPr>
        <p:spPr>
          <a:xfrm>
            <a:off x="7661787" y="4234631"/>
            <a:ext cx="280220" cy="5456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9464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CF14-2EB3-157D-293D-F4BB19D76ADA}"/>
              </a:ext>
            </a:extLst>
          </p:cNvPr>
          <p:cNvSpPr>
            <a:spLocks noGrp="1"/>
          </p:cNvSpPr>
          <p:nvPr>
            <p:ph type="title"/>
          </p:nvPr>
        </p:nvSpPr>
        <p:spPr>
          <a:xfrm>
            <a:off x="540160" y="734232"/>
            <a:ext cx="1620479" cy="994172"/>
          </a:xfrm>
        </p:spPr>
        <p:txBody>
          <a:bodyPr/>
          <a:lstStyle/>
          <a:p>
            <a:r>
              <a:rPr lang="en-GB" dirty="0"/>
              <a:t>Fines</a:t>
            </a:r>
          </a:p>
        </p:txBody>
      </p:sp>
      <p:sp>
        <p:nvSpPr>
          <p:cNvPr id="3" name="Content Placeholder 2">
            <a:extLst>
              <a:ext uri="{FF2B5EF4-FFF2-40B4-BE49-F238E27FC236}">
                <a16:creationId xmlns:a16="http://schemas.microsoft.com/office/drawing/2014/main" id="{85D1C2C1-8508-125A-9901-F406743E1CCD}"/>
              </a:ext>
            </a:extLst>
          </p:cNvPr>
          <p:cNvSpPr>
            <a:spLocks noGrp="1"/>
          </p:cNvSpPr>
          <p:nvPr>
            <p:ph sz="half" idx="1"/>
          </p:nvPr>
        </p:nvSpPr>
        <p:spPr>
          <a:xfrm>
            <a:off x="217538" y="1790228"/>
            <a:ext cx="7018757" cy="3467571"/>
          </a:xfrm>
        </p:spPr>
        <p:txBody>
          <a:bodyPr>
            <a:normAutofit fontScale="77500" lnSpcReduction="20000"/>
          </a:bodyPr>
          <a:lstStyle/>
          <a:p>
            <a:r>
              <a:rPr lang="en-GB" dirty="0"/>
              <a:t>Each half day in school is known as a session.</a:t>
            </a:r>
          </a:p>
          <a:p>
            <a:r>
              <a:rPr lang="en-GB" dirty="0"/>
              <a:t>After 10 sessions (5 days) of unauthorised absences (over a 10 week rolling programme) you will be fined</a:t>
            </a:r>
          </a:p>
          <a:p>
            <a:r>
              <a:rPr lang="en-GB" dirty="0"/>
              <a:t>Both parents are fined for each child who has missed 10 sessions of school recorded as unauthorised.</a:t>
            </a:r>
          </a:p>
          <a:p>
            <a:r>
              <a:rPr lang="en-GB" dirty="0"/>
              <a:t>It’s the LA who fine, not school. We must follow Government legislation</a:t>
            </a:r>
          </a:p>
          <a:p>
            <a:pPr marL="0" indent="0">
              <a:buNone/>
            </a:pPr>
            <a:endParaRPr lang="en-GB" dirty="0"/>
          </a:p>
          <a:p>
            <a:r>
              <a:rPr lang="en-GB" dirty="0"/>
              <a:t>FINES ARE ONLY GIVEN FOR </a:t>
            </a:r>
            <a:r>
              <a:rPr lang="en-GB" b="1" u="sng" dirty="0"/>
              <a:t>UNAUTHORISED ABSENCE </a:t>
            </a:r>
            <a:r>
              <a:rPr lang="en-GB" dirty="0"/>
              <a:t>– SICKNESS ABSENCE IS AUTHORISED</a:t>
            </a:r>
          </a:p>
          <a:p>
            <a:endParaRPr lang="en-GB" dirty="0"/>
          </a:p>
        </p:txBody>
      </p:sp>
    </p:spTree>
    <p:extLst>
      <p:ext uri="{BB962C8B-B14F-4D97-AF65-F5344CB8AC3E}">
        <p14:creationId xmlns:p14="http://schemas.microsoft.com/office/powerpoint/2010/main" val="8230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AA5A1-7A68-200A-6926-479816C51554}"/>
              </a:ext>
            </a:extLst>
          </p:cNvPr>
          <p:cNvPicPr>
            <a:picLocks noChangeAspect="1"/>
          </p:cNvPicPr>
          <p:nvPr/>
        </p:nvPicPr>
        <p:blipFill rotWithShape="1">
          <a:blip r:embed="rId3"/>
          <a:srcRect l="22203" t="19145" r="53600" b="11582"/>
          <a:stretch/>
        </p:blipFill>
        <p:spPr bwMode="auto">
          <a:xfrm>
            <a:off x="713002" y="1562119"/>
            <a:ext cx="2584471" cy="4161734"/>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82D434B9-C6B6-2AE9-9B17-61FD1CBC151C}"/>
              </a:ext>
            </a:extLst>
          </p:cNvPr>
          <p:cNvSpPr/>
          <p:nvPr/>
        </p:nvSpPr>
        <p:spPr>
          <a:xfrm>
            <a:off x="1130263" y="5171773"/>
            <a:ext cx="530942" cy="589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22BA76B8-4569-4FA8-ACE1-59FB3BC9FACB}"/>
              </a:ext>
            </a:extLst>
          </p:cNvPr>
          <p:cNvSpPr/>
          <p:nvPr/>
        </p:nvSpPr>
        <p:spPr>
          <a:xfrm rot="20236126">
            <a:off x="711632" y="5534934"/>
            <a:ext cx="506538" cy="94732"/>
          </a:xfrm>
          <a:prstGeom prst="rightArrow">
            <a:avLst>
              <a:gd name="adj1" fmla="val 756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B64637EE-0792-5046-801E-19B599268AD8}"/>
              </a:ext>
            </a:extLst>
          </p:cNvPr>
          <p:cNvSpPr txBox="1"/>
          <p:nvPr/>
        </p:nvSpPr>
        <p:spPr>
          <a:xfrm>
            <a:off x="51620" y="5678957"/>
            <a:ext cx="1725561" cy="300082"/>
          </a:xfrm>
          <a:prstGeom prst="rect">
            <a:avLst/>
          </a:prstGeom>
          <a:noFill/>
        </p:spPr>
        <p:txBody>
          <a:bodyPr wrap="square" rtlCol="0">
            <a:spAutoFit/>
          </a:bodyPr>
          <a:lstStyle/>
          <a:p>
            <a:r>
              <a:rPr lang="en-GB" sz="1350" dirty="0"/>
              <a:t>1. Click here</a:t>
            </a:r>
          </a:p>
        </p:txBody>
      </p:sp>
      <p:pic>
        <p:nvPicPr>
          <p:cNvPr id="9" name="Picture 8">
            <a:extLst>
              <a:ext uri="{FF2B5EF4-FFF2-40B4-BE49-F238E27FC236}">
                <a16:creationId xmlns:a16="http://schemas.microsoft.com/office/drawing/2014/main" id="{433DB38F-0CDB-1D95-BF5A-D3CFED121598}"/>
              </a:ext>
            </a:extLst>
          </p:cNvPr>
          <p:cNvPicPr>
            <a:picLocks noChangeAspect="1"/>
          </p:cNvPicPr>
          <p:nvPr/>
        </p:nvPicPr>
        <p:blipFill rotWithShape="1">
          <a:blip r:embed="rId4"/>
          <a:srcRect l="23532" t="12763" r="54797" b="16565"/>
          <a:stretch/>
        </p:blipFill>
        <p:spPr bwMode="auto">
          <a:xfrm>
            <a:off x="3496636" y="1611212"/>
            <a:ext cx="2215377" cy="406354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8FF52480-8F0A-EDD9-9527-5F8D4B29DB27}"/>
              </a:ext>
            </a:extLst>
          </p:cNvPr>
          <p:cNvSpPr txBox="1"/>
          <p:nvPr/>
        </p:nvSpPr>
        <p:spPr>
          <a:xfrm>
            <a:off x="4487494" y="1794386"/>
            <a:ext cx="1183591" cy="300082"/>
          </a:xfrm>
          <a:prstGeom prst="rect">
            <a:avLst/>
          </a:prstGeom>
          <a:noFill/>
        </p:spPr>
        <p:txBody>
          <a:bodyPr wrap="square" rtlCol="0">
            <a:spAutoFit/>
          </a:bodyPr>
          <a:lstStyle/>
          <a:p>
            <a:r>
              <a:rPr lang="en-GB" sz="1350" dirty="0"/>
              <a:t>2.  </a:t>
            </a:r>
            <a:r>
              <a:rPr lang="en-GB" sz="1350" b="1" dirty="0"/>
              <a:t>Click here</a:t>
            </a:r>
          </a:p>
        </p:txBody>
      </p:sp>
      <p:sp>
        <p:nvSpPr>
          <p:cNvPr id="11" name="Arrow: Right 10">
            <a:extLst>
              <a:ext uri="{FF2B5EF4-FFF2-40B4-BE49-F238E27FC236}">
                <a16:creationId xmlns:a16="http://schemas.microsoft.com/office/drawing/2014/main" id="{211B4467-FA9D-2E47-595D-852C9B2650F9}"/>
              </a:ext>
            </a:extLst>
          </p:cNvPr>
          <p:cNvSpPr/>
          <p:nvPr/>
        </p:nvSpPr>
        <p:spPr>
          <a:xfrm rot="7207069">
            <a:off x="3883110" y="2180817"/>
            <a:ext cx="811162" cy="147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3" name="Picture 12">
            <a:extLst>
              <a:ext uri="{FF2B5EF4-FFF2-40B4-BE49-F238E27FC236}">
                <a16:creationId xmlns:a16="http://schemas.microsoft.com/office/drawing/2014/main" id="{C9468A72-6945-0BA8-ED92-855464905AFD}"/>
              </a:ext>
            </a:extLst>
          </p:cNvPr>
          <p:cNvPicPr>
            <a:picLocks noChangeAspect="1"/>
          </p:cNvPicPr>
          <p:nvPr/>
        </p:nvPicPr>
        <p:blipFill>
          <a:blip r:embed="rId5"/>
          <a:stretch>
            <a:fillRect/>
          </a:stretch>
        </p:blipFill>
        <p:spPr>
          <a:xfrm>
            <a:off x="3711217" y="2248370"/>
            <a:ext cx="592262" cy="656963"/>
          </a:xfrm>
          <a:prstGeom prst="rect">
            <a:avLst/>
          </a:prstGeom>
          <a:ln w="22225">
            <a:noFill/>
          </a:ln>
        </p:spPr>
      </p:pic>
      <p:pic>
        <p:nvPicPr>
          <p:cNvPr id="14" name="Picture 13">
            <a:extLst>
              <a:ext uri="{FF2B5EF4-FFF2-40B4-BE49-F238E27FC236}">
                <a16:creationId xmlns:a16="http://schemas.microsoft.com/office/drawing/2014/main" id="{14903EAC-0531-29C0-C96A-39B2A8CBC529}"/>
              </a:ext>
            </a:extLst>
          </p:cNvPr>
          <p:cNvPicPr>
            <a:picLocks noChangeAspect="1"/>
          </p:cNvPicPr>
          <p:nvPr/>
        </p:nvPicPr>
        <p:blipFill>
          <a:blip r:embed="rId6"/>
          <a:stretch>
            <a:fillRect/>
          </a:stretch>
        </p:blipFill>
        <p:spPr>
          <a:xfrm>
            <a:off x="6103637" y="1620166"/>
            <a:ext cx="2415002" cy="4128143"/>
          </a:xfrm>
          <a:prstGeom prst="rect">
            <a:avLst/>
          </a:prstGeom>
        </p:spPr>
      </p:pic>
      <p:pic>
        <p:nvPicPr>
          <p:cNvPr id="16" name="Picture 15">
            <a:extLst>
              <a:ext uri="{FF2B5EF4-FFF2-40B4-BE49-F238E27FC236}">
                <a16:creationId xmlns:a16="http://schemas.microsoft.com/office/drawing/2014/main" id="{12D043B4-C831-F0B3-A21F-4345BF12F383}"/>
              </a:ext>
            </a:extLst>
          </p:cNvPr>
          <p:cNvPicPr>
            <a:picLocks noChangeAspect="1"/>
          </p:cNvPicPr>
          <p:nvPr/>
        </p:nvPicPr>
        <p:blipFill>
          <a:blip r:embed="rId7"/>
          <a:stretch>
            <a:fillRect/>
          </a:stretch>
        </p:blipFill>
        <p:spPr>
          <a:xfrm>
            <a:off x="6979055" y="1401002"/>
            <a:ext cx="709742" cy="786768"/>
          </a:xfrm>
          <a:prstGeom prst="rect">
            <a:avLst/>
          </a:prstGeom>
        </p:spPr>
      </p:pic>
      <p:sp>
        <p:nvSpPr>
          <p:cNvPr id="15" name="Arrow: Right 14">
            <a:extLst>
              <a:ext uri="{FF2B5EF4-FFF2-40B4-BE49-F238E27FC236}">
                <a16:creationId xmlns:a16="http://schemas.microsoft.com/office/drawing/2014/main" id="{9E6B8561-94BE-2793-6A8C-C67AD26A95ED}"/>
              </a:ext>
            </a:extLst>
          </p:cNvPr>
          <p:cNvSpPr/>
          <p:nvPr/>
        </p:nvSpPr>
        <p:spPr>
          <a:xfrm rot="12154712">
            <a:off x="7501539" y="2042295"/>
            <a:ext cx="1204358" cy="189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0" name="Picture 19">
            <a:extLst>
              <a:ext uri="{FF2B5EF4-FFF2-40B4-BE49-F238E27FC236}">
                <a16:creationId xmlns:a16="http://schemas.microsoft.com/office/drawing/2014/main" id="{08AAADB8-EE02-20D9-D6A1-1BA4DB5F35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8345" y="1008067"/>
            <a:ext cx="1575941" cy="595835"/>
          </a:xfrm>
          <a:prstGeom prst="rect">
            <a:avLst/>
          </a:prstGeom>
        </p:spPr>
      </p:pic>
      <p:sp>
        <p:nvSpPr>
          <p:cNvPr id="3" name="TextBox 2">
            <a:extLst>
              <a:ext uri="{FF2B5EF4-FFF2-40B4-BE49-F238E27FC236}">
                <a16:creationId xmlns:a16="http://schemas.microsoft.com/office/drawing/2014/main" id="{9F685985-E845-DF89-A077-350AF04E5422}"/>
              </a:ext>
            </a:extLst>
          </p:cNvPr>
          <p:cNvSpPr txBox="1"/>
          <p:nvPr/>
        </p:nvSpPr>
        <p:spPr>
          <a:xfrm>
            <a:off x="611561" y="449709"/>
            <a:ext cx="6367494" cy="584775"/>
          </a:xfrm>
          <a:prstGeom prst="rect">
            <a:avLst/>
          </a:prstGeom>
          <a:noFill/>
        </p:spPr>
        <p:txBody>
          <a:bodyPr wrap="square" rtlCol="0">
            <a:spAutoFit/>
          </a:bodyPr>
          <a:lstStyle/>
          <a:p>
            <a:r>
              <a:rPr lang="en-GB" sz="3200" dirty="0"/>
              <a:t>Reporting your child’s absence</a:t>
            </a:r>
          </a:p>
        </p:txBody>
      </p:sp>
    </p:spTree>
    <p:extLst>
      <p:ext uri="{BB962C8B-B14F-4D97-AF65-F5344CB8AC3E}">
        <p14:creationId xmlns:p14="http://schemas.microsoft.com/office/powerpoint/2010/main" val="166368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53C0865F-EB90-EC89-F7F0-8C08A0D323D7}"/>
              </a:ext>
            </a:extLst>
          </p:cNvPr>
          <p:cNvSpPr/>
          <p:nvPr/>
        </p:nvSpPr>
        <p:spPr>
          <a:xfrm>
            <a:off x="4571999" y="4725144"/>
            <a:ext cx="4572001" cy="201622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7899BF9-A2DB-567C-8DB3-F49C1D9E305D}"/>
              </a:ext>
            </a:extLst>
          </p:cNvPr>
          <p:cNvPicPr>
            <a:picLocks noChangeAspect="1"/>
          </p:cNvPicPr>
          <p:nvPr/>
        </p:nvPicPr>
        <p:blipFill rotWithShape="1">
          <a:blip r:embed="rId3"/>
          <a:srcRect l="23133" t="17963" r="54665" b="14438"/>
          <a:stretch/>
        </p:blipFill>
        <p:spPr bwMode="auto">
          <a:xfrm>
            <a:off x="1180609" y="1319175"/>
            <a:ext cx="2240280" cy="383619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5E4079C-4900-2D20-884F-4EC119D5428B}"/>
              </a:ext>
            </a:extLst>
          </p:cNvPr>
          <p:cNvSpPr txBox="1"/>
          <p:nvPr/>
        </p:nvSpPr>
        <p:spPr>
          <a:xfrm>
            <a:off x="3871452" y="1372510"/>
            <a:ext cx="4572000" cy="3801041"/>
          </a:xfrm>
          <a:prstGeom prst="rect">
            <a:avLst/>
          </a:prstGeom>
          <a:noFill/>
        </p:spPr>
        <p:txBody>
          <a:bodyPr wrap="square">
            <a:spAutoFit/>
          </a:bodyPr>
          <a:lstStyle/>
          <a:p>
            <a:r>
              <a:rPr lang="en-GB" dirty="0">
                <a:highlight>
                  <a:srgbClr val="00FF00"/>
                </a:highlight>
              </a:rPr>
              <a:t>F</a:t>
            </a:r>
            <a:r>
              <a:rPr lang="en-GB" b="1" dirty="0">
                <a:highlight>
                  <a:srgbClr val="00FF00"/>
                </a:highlight>
              </a:rPr>
              <a:t>or sickness and diarrhoea, we ask the children are kept away from school for 48 hours to avoid infecting other children.</a:t>
            </a:r>
          </a:p>
          <a:p>
            <a:endParaRPr lang="en-GB" sz="1600" dirty="0"/>
          </a:p>
          <a:p>
            <a:r>
              <a:rPr lang="en-GB" sz="1600" dirty="0"/>
              <a:t>All children get coughs and colds; this should not stop them coming to school unless they are feeling really poorly.  </a:t>
            </a:r>
          </a:p>
          <a:p>
            <a:endParaRPr lang="en-GB" sz="1600" dirty="0"/>
          </a:p>
          <a:p>
            <a:r>
              <a:rPr lang="en-GB" sz="1600" dirty="0"/>
              <a:t>Please be aware we will send a child home if we think they are too poorly. </a:t>
            </a:r>
          </a:p>
          <a:p>
            <a:endParaRPr lang="en-GB" sz="1600" dirty="0"/>
          </a:p>
          <a:p>
            <a:r>
              <a:rPr lang="en-GB" sz="1600" dirty="0"/>
              <a:t>Further advice on other medical conditions can be found on our website.</a:t>
            </a:r>
          </a:p>
          <a:p>
            <a:endParaRPr lang="en-GB" sz="1350" dirty="0"/>
          </a:p>
          <a:p>
            <a:endParaRPr lang="en-GB" sz="1350" dirty="0"/>
          </a:p>
        </p:txBody>
      </p:sp>
      <p:sp>
        <p:nvSpPr>
          <p:cNvPr id="5" name="Content Placeholder 3">
            <a:extLst>
              <a:ext uri="{FF2B5EF4-FFF2-40B4-BE49-F238E27FC236}">
                <a16:creationId xmlns:a16="http://schemas.microsoft.com/office/drawing/2014/main" id="{1198B069-53D5-872A-4F73-D804C2423DC6}"/>
              </a:ext>
            </a:extLst>
          </p:cNvPr>
          <p:cNvSpPr txBox="1">
            <a:spLocks/>
          </p:cNvSpPr>
          <p:nvPr/>
        </p:nvSpPr>
        <p:spPr>
          <a:xfrm>
            <a:off x="5120892" y="4783751"/>
            <a:ext cx="4011561" cy="140347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solidFill>
                <a:srgbClr val="FF0000"/>
              </a:solidFill>
            </a:endParaRPr>
          </a:p>
          <a:p>
            <a:pPr marL="0" indent="0">
              <a:buNone/>
            </a:pPr>
            <a:r>
              <a:rPr lang="en-GB" sz="2100" dirty="0">
                <a:solidFill>
                  <a:schemeClr val="tx2">
                    <a:lumMod val="75000"/>
                    <a:lumOff val="25000"/>
                  </a:schemeClr>
                </a:solidFill>
              </a:rPr>
              <a:t>Try to make all medical appointments outside of school hours.  If this is not possible, then you will be asked to provide evidence to our admin team for the appointment.</a:t>
            </a:r>
          </a:p>
        </p:txBody>
      </p:sp>
      <p:pic>
        <p:nvPicPr>
          <p:cNvPr id="6" name="Picture 5">
            <a:extLst>
              <a:ext uri="{FF2B5EF4-FFF2-40B4-BE49-F238E27FC236}">
                <a16:creationId xmlns:a16="http://schemas.microsoft.com/office/drawing/2014/main" id="{C8F9F097-6ED0-3F82-2817-26AFB6FE968E}"/>
              </a:ext>
            </a:extLst>
          </p:cNvPr>
          <p:cNvPicPr>
            <a:picLocks noChangeAspect="1"/>
          </p:cNvPicPr>
          <p:nvPr/>
        </p:nvPicPr>
        <p:blipFill>
          <a:blip r:embed="rId4"/>
          <a:stretch>
            <a:fillRect/>
          </a:stretch>
        </p:blipFill>
        <p:spPr>
          <a:xfrm rot="13087391">
            <a:off x="1097480" y="4848279"/>
            <a:ext cx="489247" cy="745301"/>
          </a:xfrm>
          <a:prstGeom prst="rect">
            <a:avLst/>
          </a:prstGeom>
        </p:spPr>
      </p:pic>
      <p:sp>
        <p:nvSpPr>
          <p:cNvPr id="7" name="TextBox 6">
            <a:extLst>
              <a:ext uri="{FF2B5EF4-FFF2-40B4-BE49-F238E27FC236}">
                <a16:creationId xmlns:a16="http://schemas.microsoft.com/office/drawing/2014/main" id="{A1B105DA-231F-C2B1-42ED-863822A2CC81}"/>
              </a:ext>
            </a:extLst>
          </p:cNvPr>
          <p:cNvSpPr txBox="1"/>
          <p:nvPr/>
        </p:nvSpPr>
        <p:spPr>
          <a:xfrm>
            <a:off x="180668" y="5506490"/>
            <a:ext cx="4240162" cy="507831"/>
          </a:xfrm>
          <a:prstGeom prst="rect">
            <a:avLst/>
          </a:prstGeom>
          <a:noFill/>
        </p:spPr>
        <p:txBody>
          <a:bodyPr wrap="square" rtlCol="0">
            <a:spAutoFit/>
          </a:bodyPr>
          <a:lstStyle/>
          <a:p>
            <a:r>
              <a:rPr lang="en-GB" sz="1350" dirty="0"/>
              <a:t>Once you’ve completed the form, click here to send to the office. This replaces the need to ring .</a:t>
            </a:r>
          </a:p>
        </p:txBody>
      </p:sp>
    </p:spTree>
    <p:extLst>
      <p:ext uri="{BB962C8B-B14F-4D97-AF65-F5344CB8AC3E}">
        <p14:creationId xmlns:p14="http://schemas.microsoft.com/office/powerpoint/2010/main" val="370445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n-GB" dirty="0" err="1">
                <a:solidFill>
                  <a:srgbClr val="7030A0"/>
                </a:solidFill>
              </a:rPr>
              <a:t>Dorridge</a:t>
            </a:r>
            <a:r>
              <a:rPr lang="en-GB" dirty="0">
                <a:solidFill>
                  <a:srgbClr val="7030A0"/>
                </a:solidFill>
              </a:rPr>
              <a:t> Primary Curriculum</a:t>
            </a:r>
            <a:br>
              <a:rPr lang="en-GB" dirty="0">
                <a:solidFill>
                  <a:srgbClr val="7030A0"/>
                </a:solidFill>
              </a:rPr>
            </a:br>
            <a:r>
              <a:rPr lang="en-GB" dirty="0">
                <a:solidFill>
                  <a:srgbClr val="7030A0"/>
                </a:solidFill>
              </a:rPr>
              <a:t>(DPC)</a:t>
            </a:r>
          </a:p>
        </p:txBody>
      </p:sp>
      <p:sp>
        <p:nvSpPr>
          <p:cNvPr id="3" name="Content Placeholder 2"/>
          <p:cNvSpPr>
            <a:spLocks noGrp="1"/>
          </p:cNvSpPr>
          <p:nvPr>
            <p:ph idx="1"/>
          </p:nvPr>
        </p:nvSpPr>
        <p:spPr>
          <a:xfrm>
            <a:off x="179512" y="1216720"/>
            <a:ext cx="8784976" cy="5546908"/>
          </a:xfrm>
        </p:spPr>
        <p:txBody>
          <a:bodyPr>
            <a:normAutofit fontScale="85000" lnSpcReduction="20000"/>
          </a:bodyPr>
          <a:lstStyle/>
          <a:p>
            <a:r>
              <a:rPr lang="en-GB" dirty="0">
                <a:solidFill>
                  <a:schemeClr val="bg1"/>
                </a:solidFill>
              </a:rPr>
              <a:t>New scheme for 25-26 - Kapow</a:t>
            </a:r>
          </a:p>
          <a:p>
            <a:pPr marL="0" indent="0" algn="ctr">
              <a:buNone/>
            </a:pPr>
            <a:endParaRPr lang="en-GB" sz="1900" u="sng" dirty="0">
              <a:ln>
                <a:solidFill>
                  <a:sysClr val="windowText" lastClr="000000"/>
                </a:solidFill>
              </a:ln>
              <a:solidFill>
                <a:schemeClr val="bg1"/>
              </a:solidFill>
            </a:endParaRPr>
          </a:p>
          <a:p>
            <a:pPr marL="0" indent="0" algn="ctr">
              <a:buNone/>
            </a:pPr>
            <a:r>
              <a:rPr lang="en-GB" u="sng" dirty="0">
                <a:ln>
                  <a:solidFill>
                    <a:sysClr val="windowText" lastClr="000000"/>
                  </a:solidFill>
                </a:ln>
                <a:solidFill>
                  <a:schemeClr val="bg1"/>
                </a:solidFill>
              </a:rPr>
              <a:t>Year 1 – Autumn Term</a:t>
            </a:r>
          </a:p>
          <a:p>
            <a:pPr marL="0" indent="0" algn="ctr">
              <a:buNone/>
            </a:pPr>
            <a:endParaRPr lang="en-GB" sz="1900" dirty="0">
              <a:ln>
                <a:solidFill>
                  <a:sysClr val="windowText" lastClr="000000"/>
                </a:solidFill>
              </a:ln>
              <a:solidFill>
                <a:schemeClr val="bg1"/>
              </a:solidFill>
              <a:latin typeface="Arial" panose="020B0604020202020204" pitchFamily="34" charset="0"/>
              <a:cs typeface="Arial" panose="020B0604020202020204" pitchFamily="34" charset="0"/>
            </a:endParaRPr>
          </a:p>
          <a:p>
            <a:pPr marL="0" indent="0">
              <a:buNone/>
            </a:pPr>
            <a:r>
              <a:rPr lang="en-GB" sz="2600" b="1" u="sng" dirty="0">
                <a:solidFill>
                  <a:schemeClr val="bg1"/>
                </a:solidFill>
                <a:cs typeface="Arial" panose="020B0604020202020204" pitchFamily="34" charset="0"/>
              </a:rPr>
              <a:t>Geography – What is it like here?</a:t>
            </a:r>
          </a:p>
          <a:p>
            <a:pPr marL="0" indent="0">
              <a:buNone/>
            </a:pPr>
            <a:r>
              <a:rPr lang="en-GB" sz="2600" dirty="0">
                <a:solidFill>
                  <a:schemeClr val="bg1"/>
                </a:solidFill>
                <a:cs typeface="Arial" panose="020B0604020202020204" pitchFamily="34" charset="0"/>
              </a:rPr>
              <a:t>Our first unit for geography is looking at where we are in the world with a key focus on our immediate environment. We will look at maps and aerial photographs to identify physical and human features.  We will develop our directional language and draw our own maps of the school grounds.</a:t>
            </a:r>
          </a:p>
          <a:p>
            <a:pPr marL="0" indent="0">
              <a:buNone/>
            </a:pPr>
            <a:endParaRPr lang="en-US" sz="2600" b="1" u="sng" dirty="0">
              <a:solidFill>
                <a:schemeClr val="bg1"/>
              </a:solidFill>
              <a:cs typeface="Arial" panose="020B0604020202020204" pitchFamily="34" charset="0"/>
            </a:endParaRPr>
          </a:p>
          <a:p>
            <a:pPr marL="0" indent="0">
              <a:buNone/>
            </a:pPr>
            <a:r>
              <a:rPr lang="en-GB" sz="2600" b="1" u="sng" dirty="0">
                <a:solidFill>
                  <a:schemeClr val="bg1"/>
                </a:solidFill>
                <a:cs typeface="Arial" panose="020B0604020202020204" pitchFamily="34" charset="0"/>
              </a:rPr>
              <a:t>History – How am I making history? </a:t>
            </a:r>
          </a:p>
          <a:p>
            <a:pPr marL="0" indent="0">
              <a:buNone/>
            </a:pPr>
            <a:r>
              <a:rPr lang="en-GB" sz="2600" dirty="0">
                <a:solidFill>
                  <a:schemeClr val="bg1"/>
                </a:solidFill>
                <a:cs typeface="Arial" panose="020B0604020202020204" pitchFamily="34" charset="0"/>
              </a:rPr>
              <a:t>In history we are looking at our own personal history and how we fit in. We will compare our parents and grandparents lives to our own and explore special events. We will learn that ‘the past’ is events that have already happened and that people change as they get older. We will be ordering events chronologically by creating simple timelines. Later in the term we will be asking for photographs to support the children’s learning. This will be communicated via Dojo and on the Weekly News.</a:t>
            </a:r>
          </a:p>
          <a:p>
            <a:pPr marL="0" indent="0">
              <a:buNone/>
            </a:pPr>
            <a:endParaRPr lang="en-GB"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3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FD5B-7AC3-C133-015B-BEA2C822C221}"/>
              </a:ext>
            </a:extLst>
          </p:cNvPr>
          <p:cNvSpPr>
            <a:spLocks noGrp="1"/>
          </p:cNvSpPr>
          <p:nvPr>
            <p:ph type="title"/>
          </p:nvPr>
        </p:nvSpPr>
        <p:spPr/>
        <p:txBody>
          <a:bodyPr/>
          <a:lstStyle/>
          <a:p>
            <a:r>
              <a:rPr lang="en-GB" dirty="0"/>
              <a:t>Who’s who?</a:t>
            </a:r>
          </a:p>
        </p:txBody>
      </p:sp>
      <p:pic>
        <p:nvPicPr>
          <p:cNvPr id="5" name="Content Placeholder 4">
            <a:extLst>
              <a:ext uri="{FF2B5EF4-FFF2-40B4-BE49-F238E27FC236}">
                <a16:creationId xmlns:a16="http://schemas.microsoft.com/office/drawing/2014/main" id="{5C3B3AC1-963F-A345-C190-A53778BDA46E}"/>
              </a:ext>
            </a:extLst>
          </p:cNvPr>
          <p:cNvPicPr>
            <a:picLocks noGrp="1" noChangeAspect="1"/>
          </p:cNvPicPr>
          <p:nvPr>
            <p:ph idx="1"/>
          </p:nvPr>
        </p:nvPicPr>
        <p:blipFill>
          <a:blip r:embed="rId2"/>
          <a:srcRect l="24046" t="21315" r="24942" b="8681"/>
          <a:stretch>
            <a:fillRect/>
          </a:stretch>
        </p:blipFill>
        <p:spPr>
          <a:xfrm>
            <a:off x="1043608" y="1423544"/>
            <a:ext cx="6840760" cy="5280586"/>
          </a:xfrm>
          <a:prstGeom prst="rect">
            <a:avLst/>
          </a:prstGeom>
        </p:spPr>
      </p:pic>
    </p:spTree>
    <p:extLst>
      <p:ext uri="{BB962C8B-B14F-4D97-AF65-F5344CB8AC3E}">
        <p14:creationId xmlns:p14="http://schemas.microsoft.com/office/powerpoint/2010/main" val="223678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40" y="55563"/>
            <a:ext cx="8229600" cy="1143000"/>
          </a:xfrm>
        </p:spPr>
        <p:txBody>
          <a:bodyPr>
            <a:normAutofit fontScale="90000"/>
          </a:bodyPr>
          <a:lstStyle/>
          <a:p>
            <a:r>
              <a:rPr lang="en-GB" dirty="0" err="1">
                <a:solidFill>
                  <a:srgbClr val="7030A0"/>
                </a:solidFill>
              </a:rPr>
              <a:t>Dorridge</a:t>
            </a:r>
            <a:r>
              <a:rPr lang="en-GB" dirty="0">
                <a:solidFill>
                  <a:srgbClr val="7030A0"/>
                </a:solidFill>
              </a:rPr>
              <a:t> Primary Curriculum</a:t>
            </a:r>
            <a:br>
              <a:rPr lang="en-GB" dirty="0">
                <a:solidFill>
                  <a:srgbClr val="7030A0"/>
                </a:solidFill>
              </a:rPr>
            </a:br>
            <a:r>
              <a:rPr lang="en-GB" dirty="0">
                <a:solidFill>
                  <a:srgbClr val="7030A0"/>
                </a:solidFill>
              </a:rPr>
              <a:t>(DPC)</a:t>
            </a:r>
            <a:endParaRPr lang="en-GB" dirty="0"/>
          </a:p>
        </p:txBody>
      </p:sp>
      <p:sp>
        <p:nvSpPr>
          <p:cNvPr id="3" name="Content Placeholder 2"/>
          <p:cNvSpPr>
            <a:spLocks noGrp="1"/>
          </p:cNvSpPr>
          <p:nvPr>
            <p:ph idx="1"/>
          </p:nvPr>
        </p:nvSpPr>
        <p:spPr>
          <a:xfrm>
            <a:off x="331518" y="1074470"/>
            <a:ext cx="8229600" cy="5672706"/>
          </a:xfrm>
        </p:spPr>
        <p:txBody>
          <a:bodyPr>
            <a:normAutofit fontScale="55000" lnSpcReduction="20000"/>
          </a:bodyPr>
          <a:lstStyle/>
          <a:p>
            <a:r>
              <a:rPr lang="en-GB" dirty="0">
                <a:solidFill>
                  <a:schemeClr val="bg1"/>
                </a:solidFill>
              </a:rPr>
              <a:t>New scheme for 25-26 - Kapow</a:t>
            </a:r>
          </a:p>
          <a:p>
            <a:pPr marL="0" indent="0" algn="ctr">
              <a:buNone/>
            </a:pPr>
            <a:r>
              <a:rPr lang="en-GB" b="1" u="sng" dirty="0">
                <a:solidFill>
                  <a:schemeClr val="bg1"/>
                </a:solidFill>
              </a:rPr>
              <a:t>Year 2 – Autumn Term</a:t>
            </a:r>
            <a:r>
              <a:rPr lang="en-GB" b="1" dirty="0">
                <a:solidFill>
                  <a:schemeClr val="bg1"/>
                </a:solidFill>
              </a:rPr>
              <a:t> </a:t>
            </a:r>
            <a:endParaRPr lang="en-GB" dirty="0">
              <a:solidFill>
                <a:schemeClr val="bg1"/>
              </a:solidFill>
            </a:endParaRPr>
          </a:p>
          <a:p>
            <a:pPr marL="0" indent="0">
              <a:buNone/>
            </a:pPr>
            <a:r>
              <a:rPr lang="en-GB" b="1" dirty="0">
                <a:solidFill>
                  <a:schemeClr val="bg1"/>
                </a:solidFill>
              </a:rPr>
              <a:t>History - How was school different in the past?</a:t>
            </a:r>
          </a:p>
          <a:p>
            <a:pPr marL="0" indent="0">
              <a:buNone/>
            </a:pPr>
            <a:r>
              <a:rPr lang="en-GB" dirty="0"/>
              <a:t>Our first History unit this year will be ‘How was school different in the past’. Through this, the children will look at what school was like in the past, and how it has changed to the way the children experience school life today. They will learn to correctly order and date events on a timeline, make comparisons between schools in the past and present, identify features of a classroom now and a classroom 100 years ago, identifying some similarities and differences and decide whether they would have preferred to go to school in the past or not and explain why. </a:t>
            </a:r>
          </a:p>
          <a:p>
            <a:pPr marL="0" indent="0">
              <a:buNone/>
            </a:pPr>
            <a:endParaRPr lang="en-GB" dirty="0"/>
          </a:p>
          <a:p>
            <a:pPr marL="0" indent="0">
              <a:buNone/>
            </a:pPr>
            <a:r>
              <a:rPr lang="en-GB" b="1" dirty="0">
                <a:solidFill>
                  <a:schemeClr val="bg1"/>
                </a:solidFill>
              </a:rPr>
              <a:t>Geography – Would you prefer to live in a hot or cold place?</a:t>
            </a:r>
            <a:r>
              <a:rPr lang="en-GB" dirty="0"/>
              <a:t> Our first geography unit ‘Would you prefer to live in a hot or cold place’. This involves learning about our world and the different climates different countries experience. The children will learn to name and locate the seven continents on a world map, as well as the North and the South Poles and the Equator, describe some similarities and differences between the UK and Kenya, investigate the weather, writing about it using key vocabulary and explaining whether they live in a hot or cold place. </a:t>
            </a:r>
          </a:p>
          <a:p>
            <a:pPr marL="0" indent="0">
              <a:buNone/>
            </a:pPr>
            <a:endParaRPr lang="en-GB" dirty="0"/>
          </a:p>
          <a:p>
            <a:pPr marL="0" indent="0">
              <a:buNone/>
            </a:pPr>
            <a:r>
              <a:rPr lang="en-GB" b="1" dirty="0">
                <a:solidFill>
                  <a:schemeClr val="accent4"/>
                </a:solidFill>
              </a:rPr>
              <a:t>We always love hearing about parents who work in or have experiences related to our topics, therefore if you feel this applies to you and would feel comfortable coming to talk to the children, please contact your child’s class teacher or Miss Thornton!</a:t>
            </a:r>
          </a:p>
          <a:p>
            <a:pPr marL="0" indent="0">
              <a:buNone/>
            </a:pPr>
            <a:endParaRPr lang="en-GB" b="1" dirty="0">
              <a:solidFill>
                <a:schemeClr val="bg1"/>
              </a:solidFill>
            </a:endParaRPr>
          </a:p>
        </p:txBody>
      </p:sp>
      <p:sp>
        <p:nvSpPr>
          <p:cNvPr id="5" name="AutoShape 2" descr="How Are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ow Are Yo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People Of The Pas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146" y="312737"/>
            <a:ext cx="1231305" cy="12313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970696"/>
            <a:ext cx="1062183" cy="1062183"/>
          </a:xfrm>
          <a:prstGeom prst="rect">
            <a:avLst/>
          </a:prstGeom>
        </p:spPr>
      </p:pic>
    </p:spTree>
    <p:extLst>
      <p:ext uri="{BB962C8B-B14F-4D97-AF65-F5344CB8AC3E}">
        <p14:creationId xmlns:p14="http://schemas.microsoft.com/office/powerpoint/2010/main" val="400580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Endeavour Assembly</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84784"/>
            <a:ext cx="3456384" cy="266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60032" y="1340768"/>
            <a:ext cx="3456384"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chemeClr val="bg1">
                    <a:shade val="50000"/>
                  </a:schemeClr>
                </a:solidFill>
                <a:effectLst/>
              </a:rPr>
              <a:t>FRIDAY</a:t>
            </a:r>
          </a:p>
        </p:txBody>
      </p:sp>
      <p:pic>
        <p:nvPicPr>
          <p:cNvPr id="4100" name="Picture 4" descr="Image result for tr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284" y="2204864"/>
            <a:ext cx="1944216" cy="263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4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GB" dirty="0">
                <a:solidFill>
                  <a:schemeClr val="accent4"/>
                </a:solidFill>
              </a:rPr>
              <a:t>Assemblies</a:t>
            </a:r>
          </a:p>
        </p:txBody>
      </p:sp>
      <p:sp>
        <p:nvSpPr>
          <p:cNvPr id="3" name="Content Placeholder 2"/>
          <p:cNvSpPr>
            <a:spLocks noGrp="1"/>
          </p:cNvSpPr>
          <p:nvPr>
            <p:ph idx="1"/>
          </p:nvPr>
        </p:nvSpPr>
        <p:spPr>
          <a:xfrm>
            <a:off x="395536" y="908720"/>
            <a:ext cx="8229600" cy="4525963"/>
          </a:xfrm>
        </p:spPr>
        <p:txBody>
          <a:bodyPr>
            <a:normAutofit/>
          </a:bodyPr>
          <a:lstStyle/>
          <a:p>
            <a:pPr marL="0" indent="0">
              <a:buNone/>
            </a:pPr>
            <a:r>
              <a:rPr lang="en-GB" b="1" u="sng" dirty="0">
                <a:solidFill>
                  <a:schemeClr val="bg1"/>
                </a:solidFill>
              </a:rPr>
              <a:t>Christmas Play: Year 2 only</a:t>
            </a:r>
          </a:p>
          <a:p>
            <a:r>
              <a:rPr lang="en-GB" dirty="0">
                <a:solidFill>
                  <a:schemeClr val="bg1"/>
                </a:solidFill>
              </a:rPr>
              <a:t>Thursday 11</a:t>
            </a:r>
            <a:r>
              <a:rPr lang="en-GB" baseline="30000" dirty="0">
                <a:solidFill>
                  <a:schemeClr val="bg1"/>
                </a:solidFill>
              </a:rPr>
              <a:t>th</a:t>
            </a:r>
            <a:r>
              <a:rPr lang="en-GB" dirty="0">
                <a:solidFill>
                  <a:schemeClr val="bg1"/>
                </a:solidFill>
              </a:rPr>
              <a:t> December (morning 9:30am and afternoon 2pm)</a:t>
            </a:r>
          </a:p>
          <a:p>
            <a:r>
              <a:rPr lang="en-GB" dirty="0">
                <a:solidFill>
                  <a:schemeClr val="bg1"/>
                </a:solidFill>
              </a:rPr>
              <a:t>Please attend ONE performance so all parents have the opportunity to see their child(ren) perform.</a:t>
            </a:r>
          </a:p>
          <a:p>
            <a:r>
              <a:rPr lang="en-GB" dirty="0">
                <a:solidFill>
                  <a:schemeClr val="bg1"/>
                </a:solidFill>
              </a:rPr>
              <a:t>Two tickets per child.</a:t>
            </a:r>
          </a:p>
          <a:p>
            <a:endParaRPr lang="en-GB" dirty="0"/>
          </a:p>
        </p:txBody>
      </p:sp>
    </p:spTree>
    <p:extLst>
      <p:ext uri="{BB962C8B-B14F-4D97-AF65-F5344CB8AC3E}">
        <p14:creationId xmlns:p14="http://schemas.microsoft.com/office/powerpoint/2010/main" val="146041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7"/>
            <a:ext cx="8229600" cy="1143000"/>
          </a:xfrm>
        </p:spPr>
        <p:txBody>
          <a:bodyPr>
            <a:normAutofit/>
          </a:bodyPr>
          <a:lstStyle/>
          <a:p>
            <a:r>
              <a:rPr lang="en-GB" sz="5400" dirty="0">
                <a:solidFill>
                  <a:srgbClr val="7030A0"/>
                </a:solidFill>
              </a:rPr>
              <a:t>Key Stage 1 Team</a:t>
            </a:r>
          </a:p>
        </p:txBody>
      </p:sp>
      <p:sp>
        <p:nvSpPr>
          <p:cNvPr id="3" name="Content Placeholder 2"/>
          <p:cNvSpPr>
            <a:spLocks noGrp="1"/>
          </p:cNvSpPr>
          <p:nvPr>
            <p:ph idx="1"/>
          </p:nvPr>
        </p:nvSpPr>
        <p:spPr>
          <a:xfrm>
            <a:off x="457200" y="908720"/>
            <a:ext cx="8363272" cy="5760640"/>
          </a:xfrm>
        </p:spPr>
        <p:txBody>
          <a:bodyPr>
            <a:normAutofit/>
          </a:bodyPr>
          <a:lstStyle/>
          <a:p>
            <a:pPr marL="0" indent="0" algn="just">
              <a:buNone/>
            </a:pPr>
            <a:r>
              <a:rPr lang="en-GB" sz="3500" dirty="0">
                <a:solidFill>
                  <a:schemeClr val="bg1"/>
                </a:solidFill>
              </a:rPr>
              <a:t>Year Leaders: Miss Farrington Year 1</a:t>
            </a:r>
          </a:p>
          <a:p>
            <a:pPr marL="0" indent="0" algn="just">
              <a:buNone/>
            </a:pPr>
            <a:r>
              <a:rPr lang="en-GB" sz="3500" dirty="0">
                <a:solidFill>
                  <a:schemeClr val="bg1"/>
                </a:solidFill>
              </a:rPr>
              <a:t>	                 Miss Thornton Year 2</a:t>
            </a:r>
          </a:p>
          <a:p>
            <a:pPr marL="0" indent="0" algn="just">
              <a:buNone/>
            </a:pPr>
            <a:r>
              <a:rPr lang="en-GB" sz="3500" b="1" dirty="0">
                <a:solidFill>
                  <a:schemeClr val="bg1"/>
                </a:solidFill>
              </a:rPr>
              <a:t>Year 1 Team:  </a:t>
            </a:r>
          </a:p>
          <a:p>
            <a:pPr marL="0" indent="0" algn="just">
              <a:buNone/>
            </a:pPr>
            <a:r>
              <a:rPr lang="en-GB" sz="3500" dirty="0">
                <a:solidFill>
                  <a:schemeClr val="bg1"/>
                </a:solidFill>
              </a:rPr>
              <a:t> Mrs Johnson, Mrs Richardson</a:t>
            </a:r>
          </a:p>
          <a:p>
            <a:pPr marL="0" indent="0">
              <a:buNone/>
            </a:pPr>
            <a:r>
              <a:rPr lang="en-GB" sz="3500" dirty="0">
                <a:solidFill>
                  <a:schemeClr val="bg1"/>
                </a:solidFill>
              </a:rPr>
              <a:t> Miss Bamber, Mrs Hunt</a:t>
            </a:r>
          </a:p>
          <a:p>
            <a:pPr marL="0" indent="0">
              <a:buNone/>
            </a:pPr>
            <a:endParaRPr lang="en-GB" sz="3500" dirty="0">
              <a:solidFill>
                <a:schemeClr val="bg1"/>
              </a:solidFill>
            </a:endParaRPr>
          </a:p>
          <a:p>
            <a:pPr marL="0" indent="0">
              <a:buNone/>
            </a:pPr>
            <a:r>
              <a:rPr lang="en-GB" sz="3500" b="1" dirty="0">
                <a:solidFill>
                  <a:schemeClr val="bg1"/>
                </a:solidFill>
              </a:rPr>
              <a:t>Year 2 Team: </a:t>
            </a:r>
          </a:p>
          <a:p>
            <a:pPr marL="0" indent="0">
              <a:buNone/>
            </a:pPr>
            <a:r>
              <a:rPr lang="en-GB" sz="3500" dirty="0">
                <a:solidFill>
                  <a:schemeClr val="bg1"/>
                </a:solidFill>
              </a:rPr>
              <a:t>Mrs Scott, Mrs </a:t>
            </a:r>
            <a:r>
              <a:rPr lang="en-GB" sz="3500" dirty="0" err="1">
                <a:solidFill>
                  <a:schemeClr val="bg1"/>
                </a:solidFill>
              </a:rPr>
              <a:t>Stajka</a:t>
            </a:r>
            <a:r>
              <a:rPr lang="en-GB" sz="3500" dirty="0">
                <a:solidFill>
                  <a:schemeClr val="bg1"/>
                </a:solidFill>
              </a:rPr>
              <a:t>, Mrs Barker</a:t>
            </a:r>
          </a:p>
          <a:p>
            <a:pPr marL="2152650" indent="-2152650" algn="just">
              <a:buNone/>
            </a:pPr>
            <a:r>
              <a:rPr lang="en-GB" sz="2800" dirty="0">
                <a:solidFill>
                  <a:schemeClr val="bg1"/>
                </a:solidFill>
              </a:rPr>
              <a:t>Mrs Taylor, Mrs Morris, Miss Edwards, Mrs Cotteril</a:t>
            </a:r>
          </a:p>
          <a:p>
            <a:pPr marL="2152650" indent="-2152650" algn="just">
              <a:buNone/>
            </a:pPr>
            <a:endParaRPr lang="en-GB" sz="3500" dirty="0">
              <a:solidFill>
                <a:schemeClr val="bg1"/>
              </a:solidFill>
            </a:endParaRPr>
          </a:p>
          <a:p>
            <a:pPr marL="2152650" indent="-2152650" algn="just">
              <a:buNone/>
            </a:pPr>
            <a:endParaRPr lang="en-GB" dirty="0"/>
          </a:p>
        </p:txBody>
      </p:sp>
    </p:spTree>
    <p:extLst>
      <p:ext uri="{BB962C8B-B14F-4D97-AF65-F5344CB8AC3E}">
        <p14:creationId xmlns:p14="http://schemas.microsoft.com/office/powerpoint/2010/main" val="59132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6000" u="sng" dirty="0">
                <a:solidFill>
                  <a:srgbClr val="7030A0"/>
                </a:solidFill>
              </a:rPr>
              <a:t>Morning and </a:t>
            </a:r>
            <a:r>
              <a:rPr lang="en-GB" sz="6000" u="sng" dirty="0" err="1">
                <a:solidFill>
                  <a:srgbClr val="7030A0"/>
                </a:solidFill>
              </a:rPr>
              <a:t>Hometime</a:t>
            </a:r>
            <a:endParaRPr lang="en-GB" sz="6000" u="sng" dirty="0">
              <a:solidFill>
                <a:srgbClr val="7030A0"/>
              </a:solidFill>
            </a:endParaRPr>
          </a:p>
        </p:txBody>
      </p:sp>
      <p:sp>
        <p:nvSpPr>
          <p:cNvPr id="3" name="Content Placeholder 2"/>
          <p:cNvSpPr>
            <a:spLocks noGrp="1"/>
          </p:cNvSpPr>
          <p:nvPr>
            <p:ph idx="1"/>
          </p:nvPr>
        </p:nvSpPr>
        <p:spPr>
          <a:xfrm>
            <a:off x="457200" y="980728"/>
            <a:ext cx="8229600" cy="4525963"/>
          </a:xfrm>
        </p:spPr>
        <p:txBody>
          <a:bodyPr/>
          <a:lstStyle/>
          <a:p>
            <a:r>
              <a:rPr lang="en-GB" dirty="0">
                <a:solidFill>
                  <a:schemeClr val="bg1"/>
                </a:solidFill>
              </a:rPr>
              <a:t>Gates open at 8:40am – please be prompt.  If you need to see your child’s teacher, please make an appointment.  Any messages should be written in the Home School Organiser or sent on </a:t>
            </a:r>
            <a:r>
              <a:rPr lang="en-GB" dirty="0" err="1">
                <a:solidFill>
                  <a:schemeClr val="bg1"/>
                </a:solidFill>
              </a:rPr>
              <a:t>ClassDojo</a:t>
            </a:r>
            <a:r>
              <a:rPr lang="en-GB" dirty="0">
                <a:solidFill>
                  <a:schemeClr val="bg1"/>
                </a:solidFill>
              </a:rPr>
              <a:t>.</a:t>
            </a:r>
          </a:p>
          <a:p>
            <a:r>
              <a:rPr lang="en-GB" dirty="0" err="1">
                <a:solidFill>
                  <a:schemeClr val="bg1"/>
                </a:solidFill>
              </a:rPr>
              <a:t>Hometime</a:t>
            </a:r>
            <a:r>
              <a:rPr lang="en-GB" dirty="0">
                <a:solidFill>
                  <a:schemeClr val="bg1"/>
                </a:solidFill>
              </a:rPr>
              <a:t> is 3:20pm.  2D and 2P come out of the door by the hall.  2S and Year 1 come out of their own classroom doors.</a:t>
            </a:r>
          </a:p>
        </p:txBody>
      </p:sp>
    </p:spTree>
    <p:extLst>
      <p:ext uri="{BB962C8B-B14F-4D97-AF65-F5344CB8AC3E}">
        <p14:creationId xmlns:p14="http://schemas.microsoft.com/office/powerpoint/2010/main" val="228597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850"/>
            <a:ext cx="8229600" cy="1143000"/>
          </a:xfrm>
        </p:spPr>
        <p:txBody>
          <a:bodyPr/>
          <a:lstStyle/>
          <a:p>
            <a:r>
              <a:rPr lang="en-GB" dirty="0">
                <a:solidFill>
                  <a:schemeClr val="accent4"/>
                </a:solidFill>
              </a:rPr>
              <a:t>Year 1 Writing</a:t>
            </a:r>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2585" t="38527" r="31678" b="11301"/>
          <a:stretch/>
        </p:blipFill>
        <p:spPr bwMode="auto">
          <a:xfrm>
            <a:off x="245358" y="836712"/>
            <a:ext cx="6287936" cy="424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119023"/>
            <a:ext cx="8136904" cy="923330"/>
          </a:xfrm>
          <a:prstGeom prst="rect">
            <a:avLst/>
          </a:prstGeom>
        </p:spPr>
        <p:txBody>
          <a:bodyPr wrap="square">
            <a:spAutoFit/>
          </a:bodyPr>
          <a:lstStyle/>
          <a:p>
            <a:r>
              <a:rPr lang="en-US" dirty="0">
                <a:solidFill>
                  <a:schemeClr val="bg1"/>
                </a:solidFill>
                <a:highlight>
                  <a:srgbClr val="FFFF00"/>
                </a:highlight>
              </a:rPr>
              <a:t>To be ‘secure’ at the end of Year One a pupil must be able to demonstrate most of the above statements with competence and across a range of contexts.</a:t>
            </a:r>
          </a:p>
          <a:p>
            <a:r>
              <a:rPr lang="en-US" dirty="0">
                <a:solidFill>
                  <a:schemeClr val="bg1"/>
                </a:solidFill>
              </a:rPr>
              <a:t>A letter formation information sheet can be found in the Home School </a:t>
            </a:r>
            <a:r>
              <a:rPr lang="en-US" dirty="0" err="1">
                <a:solidFill>
                  <a:schemeClr val="bg1"/>
                </a:solidFill>
              </a:rPr>
              <a:t>Organiser</a:t>
            </a:r>
            <a:r>
              <a:rPr lang="en-US" dirty="0">
                <a:solidFill>
                  <a:schemeClr val="bg1"/>
                </a:solidFill>
              </a:rPr>
              <a:t>.</a:t>
            </a:r>
            <a:endParaRPr lang="en-GB" dirty="0">
              <a:solidFill>
                <a:schemeClr val="bg1"/>
              </a:solidFill>
            </a:endParaRPr>
          </a:p>
        </p:txBody>
      </p:sp>
      <p:pic>
        <p:nvPicPr>
          <p:cNvPr id="7" name="Picture 6"/>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381" t="23147" r="58589" b="12960"/>
          <a:stretch/>
        </p:blipFill>
        <p:spPr bwMode="auto">
          <a:xfrm>
            <a:off x="6961818" y="908720"/>
            <a:ext cx="2163851" cy="3312368"/>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7CCA742-6BB2-8980-E848-F65756750860}"/>
              </a:ext>
            </a:extLst>
          </p:cNvPr>
          <p:cNvSpPr txBox="1"/>
          <p:nvPr/>
        </p:nvSpPr>
        <p:spPr>
          <a:xfrm>
            <a:off x="6883246" y="4149080"/>
            <a:ext cx="2441282" cy="646331"/>
          </a:xfrm>
          <a:prstGeom prst="rect">
            <a:avLst/>
          </a:prstGeom>
          <a:noFill/>
        </p:spPr>
        <p:txBody>
          <a:bodyPr wrap="square" rtlCol="0">
            <a:spAutoFit/>
          </a:bodyPr>
          <a:lstStyle/>
          <a:p>
            <a:r>
              <a:rPr lang="en-GB" sz="1800" dirty="0">
                <a:solidFill>
                  <a:schemeClr val="bg1"/>
                </a:solidFill>
              </a:rPr>
              <a:t>Found in the Home School Organiser.</a:t>
            </a:r>
            <a:endParaRPr lang="en-GB" dirty="0"/>
          </a:p>
        </p:txBody>
      </p:sp>
      <p:sp>
        <p:nvSpPr>
          <p:cNvPr id="4" name="Rectangle 3">
            <a:extLst>
              <a:ext uri="{FF2B5EF4-FFF2-40B4-BE49-F238E27FC236}">
                <a16:creationId xmlns:a16="http://schemas.microsoft.com/office/drawing/2014/main" id="{4BC61E0F-54B5-5CA5-5E4C-5854E30A48B9}"/>
              </a:ext>
            </a:extLst>
          </p:cNvPr>
          <p:cNvSpPr/>
          <p:nvPr/>
        </p:nvSpPr>
        <p:spPr>
          <a:xfrm>
            <a:off x="6961818" y="908720"/>
            <a:ext cx="2163850" cy="38884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33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44" y="-372434"/>
            <a:ext cx="8229600" cy="1143000"/>
          </a:xfrm>
        </p:spPr>
        <p:txBody>
          <a:bodyPr>
            <a:normAutofit/>
          </a:bodyPr>
          <a:lstStyle/>
          <a:p>
            <a:r>
              <a:rPr lang="en-GB" sz="2800" dirty="0">
                <a:solidFill>
                  <a:srgbClr val="7030A0"/>
                </a:solidFill>
              </a:rPr>
              <a:t>Year 2 Writing </a:t>
            </a:r>
          </a:p>
        </p:txBody>
      </p:sp>
      <p:pic>
        <p:nvPicPr>
          <p:cNvPr id="4" name="Content Placeholder 3"/>
          <p:cNvPicPr>
            <a:picLocks noGrp="1"/>
          </p:cNvPicPr>
          <p:nvPr>
            <p:ph idx="1"/>
          </p:nvPr>
        </p:nvPicPr>
        <p:blipFill rotWithShape="1">
          <a:blip r:embed="rId3"/>
          <a:srcRect l="16198" t="20625" r="8802" b="10772"/>
          <a:stretch/>
        </p:blipFill>
        <p:spPr bwMode="auto">
          <a:xfrm>
            <a:off x="575556" y="332656"/>
            <a:ext cx="7992888" cy="4896544"/>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209364" y="1333856"/>
            <a:ext cx="1097868" cy="1154342"/>
            <a:chOff x="377788" y="2276872"/>
            <a:chExt cx="1097868" cy="719633"/>
          </a:xfrm>
          <a:solidFill>
            <a:srgbClr val="FFFF00"/>
          </a:solidFill>
        </p:grpSpPr>
        <p:sp>
          <p:nvSpPr>
            <p:cNvPr id="5" name="TextBox 4"/>
            <p:cNvSpPr txBox="1"/>
            <p:nvPr/>
          </p:nvSpPr>
          <p:spPr>
            <a:xfrm>
              <a:off x="377788" y="2420888"/>
              <a:ext cx="845840"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80% of the time</a:t>
              </a:r>
            </a:p>
          </p:txBody>
        </p:sp>
        <p:cxnSp>
          <p:nvCxnSpPr>
            <p:cNvPr id="7" name="Straight Arrow Connector 6"/>
            <p:cNvCxnSpPr/>
            <p:nvPr/>
          </p:nvCxnSpPr>
          <p:spPr>
            <a:xfrm flipV="1">
              <a:off x="971600" y="2276872"/>
              <a:ext cx="504056" cy="144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46745" y="3356992"/>
            <a:ext cx="1124998" cy="1242566"/>
            <a:chOff x="395536" y="2221872"/>
            <a:chExt cx="1124998" cy="774633"/>
          </a:xfrm>
          <a:solidFill>
            <a:srgbClr val="FFFF00"/>
          </a:solidFill>
        </p:grpSpPr>
        <p:sp>
          <p:nvSpPr>
            <p:cNvPr id="10" name="TextBox 9"/>
            <p:cNvSpPr txBox="1"/>
            <p:nvPr/>
          </p:nvSpPr>
          <p:spPr>
            <a:xfrm>
              <a:off x="395536" y="2420888"/>
              <a:ext cx="828092"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60% of  them</a:t>
              </a:r>
            </a:p>
          </p:txBody>
        </p:sp>
        <p:cxnSp>
          <p:nvCxnSpPr>
            <p:cNvPr id="11" name="Straight Arrow Connector 10"/>
            <p:cNvCxnSpPr/>
            <p:nvPr/>
          </p:nvCxnSpPr>
          <p:spPr>
            <a:xfrm flipV="1">
              <a:off x="971600" y="2221872"/>
              <a:ext cx="548934" cy="199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09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Year 2 Writing </a:t>
            </a:r>
          </a:p>
        </p:txBody>
      </p:sp>
      <p:pic>
        <p:nvPicPr>
          <p:cNvPr id="5" name="Content Placeholder 4"/>
          <p:cNvPicPr>
            <a:picLocks noGrp="1"/>
          </p:cNvPicPr>
          <p:nvPr>
            <p:ph idx="1"/>
          </p:nvPr>
        </p:nvPicPr>
        <p:blipFill rotWithShape="1">
          <a:blip r:embed="rId3"/>
          <a:srcRect l="16198" t="54439" r="8802" b="12721"/>
          <a:stretch/>
        </p:blipFill>
        <p:spPr bwMode="auto">
          <a:xfrm>
            <a:off x="827584" y="1556792"/>
            <a:ext cx="7848872" cy="2736304"/>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251520" y="2924944"/>
            <a:ext cx="1080120" cy="1154342"/>
            <a:chOff x="395536" y="2276872"/>
            <a:chExt cx="1080120" cy="719633"/>
          </a:xfrm>
          <a:solidFill>
            <a:srgbClr val="FFFF00"/>
          </a:solidFill>
        </p:grpSpPr>
        <p:sp>
          <p:nvSpPr>
            <p:cNvPr id="7" name="TextBox 6"/>
            <p:cNvSpPr txBox="1"/>
            <p:nvPr/>
          </p:nvSpPr>
          <p:spPr>
            <a:xfrm>
              <a:off x="395536" y="2420888"/>
              <a:ext cx="828092"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80% of them</a:t>
              </a:r>
            </a:p>
          </p:txBody>
        </p:sp>
        <p:cxnSp>
          <p:nvCxnSpPr>
            <p:cNvPr id="8" name="Straight Arrow Connector 7"/>
            <p:cNvCxnSpPr/>
            <p:nvPr/>
          </p:nvCxnSpPr>
          <p:spPr>
            <a:xfrm flipV="1">
              <a:off x="971600" y="2276872"/>
              <a:ext cx="504056" cy="144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460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44"/>
            <a:ext cx="8229600" cy="1143000"/>
          </a:xfrm>
        </p:spPr>
        <p:txBody>
          <a:bodyPr/>
          <a:lstStyle/>
          <a:p>
            <a:r>
              <a:rPr lang="en-GB" dirty="0">
                <a:solidFill>
                  <a:srgbClr val="7030A0"/>
                </a:solidFill>
              </a:rPr>
              <a:t>Homework</a:t>
            </a:r>
          </a:p>
        </p:txBody>
      </p:sp>
      <p:sp>
        <p:nvSpPr>
          <p:cNvPr id="3" name="Content Placeholder 2"/>
          <p:cNvSpPr>
            <a:spLocks noGrp="1"/>
          </p:cNvSpPr>
          <p:nvPr>
            <p:ph idx="1"/>
          </p:nvPr>
        </p:nvSpPr>
        <p:spPr>
          <a:xfrm>
            <a:off x="155574" y="595237"/>
            <a:ext cx="8988426" cy="4525963"/>
          </a:xfrm>
        </p:spPr>
        <p:txBody>
          <a:bodyPr>
            <a:noAutofit/>
          </a:bodyPr>
          <a:lstStyle/>
          <a:p>
            <a:r>
              <a:rPr lang="en-GB" sz="2200" b="1" dirty="0">
                <a:solidFill>
                  <a:schemeClr val="bg1"/>
                </a:solidFill>
              </a:rPr>
              <a:t>Monday</a:t>
            </a:r>
            <a:r>
              <a:rPr lang="en-GB" sz="2200" dirty="0">
                <a:solidFill>
                  <a:schemeClr val="bg1"/>
                </a:solidFill>
              </a:rPr>
              <a:t> – English (Spellings and reading/writing task)</a:t>
            </a:r>
          </a:p>
          <a:p>
            <a:pPr marL="0" indent="0">
              <a:buNone/>
            </a:pPr>
            <a:r>
              <a:rPr lang="en-GB" sz="2200" dirty="0">
                <a:solidFill>
                  <a:schemeClr val="bg1"/>
                </a:solidFill>
              </a:rPr>
              <a:t>A spelling sheet will be set every Monday – return on Thursday please.</a:t>
            </a:r>
          </a:p>
          <a:p>
            <a:pPr marL="0" indent="0">
              <a:buNone/>
            </a:pPr>
            <a:r>
              <a:rPr lang="en-GB" sz="2200" dirty="0">
                <a:solidFill>
                  <a:schemeClr val="bg1"/>
                </a:solidFill>
              </a:rPr>
              <a:t>Year 1 will be set 5 spellings and no weekly spelling test.</a:t>
            </a:r>
          </a:p>
          <a:p>
            <a:pPr marL="0" indent="0">
              <a:buNone/>
            </a:pPr>
            <a:r>
              <a:rPr lang="en-GB" sz="2200" dirty="0">
                <a:solidFill>
                  <a:schemeClr val="bg1"/>
                </a:solidFill>
              </a:rPr>
              <a:t>Year 2 have a weekly spelling test each Friday. Spelling books are sent home on Monday for you to check your child’s score. Please ensure that the spelling book is returned by Thursday.</a:t>
            </a:r>
          </a:p>
          <a:p>
            <a:r>
              <a:rPr lang="en-GB" sz="2200" b="1" dirty="0">
                <a:solidFill>
                  <a:schemeClr val="bg1"/>
                </a:solidFill>
              </a:rPr>
              <a:t>Tuesday</a:t>
            </a:r>
            <a:r>
              <a:rPr lang="en-GB" sz="2200" dirty="0">
                <a:solidFill>
                  <a:schemeClr val="bg1"/>
                </a:solidFill>
              </a:rPr>
              <a:t> – Maths (Mathletics)</a:t>
            </a:r>
          </a:p>
          <a:p>
            <a:r>
              <a:rPr lang="en-GB" sz="2200" b="1" dirty="0">
                <a:solidFill>
                  <a:schemeClr val="bg1"/>
                </a:solidFill>
              </a:rPr>
              <a:t>Every day</a:t>
            </a:r>
            <a:r>
              <a:rPr lang="en-GB" sz="2200" dirty="0">
                <a:solidFill>
                  <a:schemeClr val="bg1"/>
                </a:solidFill>
              </a:rPr>
              <a:t> – Reading</a:t>
            </a:r>
          </a:p>
          <a:p>
            <a:r>
              <a:rPr lang="en-GB" sz="2200" b="1" dirty="0">
                <a:solidFill>
                  <a:schemeClr val="bg1"/>
                </a:solidFill>
              </a:rPr>
              <a:t>In Year 2 </a:t>
            </a:r>
            <a:r>
              <a:rPr lang="en-GB" sz="2200" dirty="0">
                <a:solidFill>
                  <a:schemeClr val="bg1"/>
                </a:solidFill>
              </a:rPr>
              <a:t>– The children have </a:t>
            </a:r>
            <a:br>
              <a:rPr lang="en-GB" sz="2200" dirty="0">
                <a:solidFill>
                  <a:schemeClr val="bg1"/>
                </a:solidFill>
              </a:rPr>
            </a:br>
            <a:r>
              <a:rPr lang="en-GB" sz="2200" dirty="0">
                <a:solidFill>
                  <a:schemeClr val="bg1"/>
                </a:solidFill>
              </a:rPr>
              <a:t>access to TTRS where we will </a:t>
            </a:r>
            <a:br>
              <a:rPr lang="en-GB" sz="2200" dirty="0">
                <a:solidFill>
                  <a:schemeClr val="bg1"/>
                </a:solidFill>
              </a:rPr>
            </a:br>
            <a:r>
              <a:rPr lang="en-GB" sz="2200" dirty="0">
                <a:solidFill>
                  <a:schemeClr val="bg1"/>
                </a:solidFill>
              </a:rPr>
              <a:t>be holding weekly competitions </a:t>
            </a:r>
            <a:br>
              <a:rPr lang="en-GB" sz="2200" dirty="0">
                <a:solidFill>
                  <a:schemeClr val="bg1"/>
                </a:solidFill>
              </a:rPr>
            </a:br>
            <a:r>
              <a:rPr lang="en-GB" sz="2200" dirty="0">
                <a:solidFill>
                  <a:schemeClr val="bg1"/>
                </a:solidFill>
              </a:rPr>
              <a:t>between the 3 classes.</a:t>
            </a:r>
          </a:p>
        </p:txBody>
      </p:sp>
      <p:sp>
        <p:nvSpPr>
          <p:cNvPr id="6" name="AutoShape 2" descr="Image result for book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book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96" y="5310059"/>
            <a:ext cx="1944216" cy="13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F12DB252-F1E2-4AC4-8109-6845C1BE1B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19" b="5511"/>
          <a:stretch/>
        </p:blipFill>
        <p:spPr bwMode="auto">
          <a:xfrm>
            <a:off x="4367617" y="2636912"/>
            <a:ext cx="4884903" cy="280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8AF5C8E-745F-FD0D-D664-432F11D093A3}"/>
              </a:ext>
            </a:extLst>
          </p:cNvPr>
          <p:cNvSpPr txBox="1"/>
          <p:nvPr/>
        </p:nvSpPr>
        <p:spPr>
          <a:xfrm>
            <a:off x="-900608" y="5512396"/>
            <a:ext cx="8736906" cy="1384995"/>
          </a:xfrm>
          <a:prstGeom prst="rect">
            <a:avLst/>
          </a:prstGeom>
          <a:noFill/>
        </p:spPr>
        <p:txBody>
          <a:bodyPr wrap="square" rtlCol="0">
            <a:spAutoFit/>
          </a:bodyPr>
          <a:lstStyle/>
          <a:p>
            <a:pPr marL="3200400" lvl="7" indent="0">
              <a:buNone/>
            </a:pPr>
            <a:r>
              <a:rPr lang="en-GB" sz="2200" dirty="0">
                <a:solidFill>
                  <a:schemeClr val="bg1"/>
                </a:solidFill>
              </a:rPr>
              <a:t>Books are changed in school on a Monday.</a:t>
            </a:r>
          </a:p>
          <a:p>
            <a:pPr marL="3200400" lvl="7" indent="0">
              <a:buNone/>
            </a:pPr>
            <a:r>
              <a:rPr lang="en-GB" sz="2200" dirty="0">
                <a:solidFill>
                  <a:schemeClr val="bg1"/>
                </a:solidFill>
              </a:rPr>
              <a:t>A school adult will listen to your child read once per week.</a:t>
            </a:r>
          </a:p>
          <a:p>
            <a:endParaRPr lang="en-GB" dirty="0"/>
          </a:p>
        </p:txBody>
      </p:sp>
    </p:spTree>
    <p:extLst>
      <p:ext uri="{BB962C8B-B14F-4D97-AF65-F5344CB8AC3E}">
        <p14:creationId xmlns:p14="http://schemas.microsoft.com/office/powerpoint/2010/main" val="194469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7030A0"/>
                </a:solidFill>
              </a:rPr>
              <a:t>Reading Raffle</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GB" dirty="0">
                <a:solidFill>
                  <a:schemeClr val="bg1"/>
                </a:solidFill>
              </a:rPr>
              <a:t>In order to boost the children’s enjoyment for reading, each term we have a reading raffle where 1 child from each class will win.</a:t>
            </a:r>
          </a:p>
          <a:p>
            <a:r>
              <a:rPr lang="en-GB" dirty="0">
                <a:solidFill>
                  <a:schemeClr val="bg1"/>
                </a:solidFill>
              </a:rPr>
              <a:t>To earn a raffle ticket, the children need to read 5 x per week, and have this signed in their diary. The class teacher will check this and give them their raffle tickets accordingly.</a:t>
            </a:r>
          </a:p>
          <a:p>
            <a:r>
              <a:rPr lang="en-GB" dirty="0">
                <a:solidFill>
                  <a:schemeClr val="bg1"/>
                </a:solidFill>
              </a:rPr>
              <a:t>On top of this the children will earn dojos for home reading:</a:t>
            </a:r>
          </a:p>
          <a:p>
            <a:pPr marL="0" indent="0">
              <a:buNone/>
            </a:pPr>
            <a:r>
              <a:rPr lang="en-GB" dirty="0">
                <a:solidFill>
                  <a:schemeClr val="bg1"/>
                </a:solidFill>
              </a:rPr>
              <a:t>      - 1 dojo = Reading 3 x in a week </a:t>
            </a:r>
          </a:p>
          <a:p>
            <a:pPr marL="0" indent="0">
              <a:buNone/>
            </a:pPr>
            <a:r>
              <a:rPr lang="en-GB" dirty="0">
                <a:solidFill>
                  <a:schemeClr val="bg1"/>
                </a:solidFill>
              </a:rPr>
              <a:t>      - 2 dojos = Reading 5 x in a week </a:t>
            </a:r>
          </a:p>
        </p:txBody>
      </p:sp>
    </p:spTree>
    <p:extLst>
      <p:ext uri="{BB962C8B-B14F-4D97-AF65-F5344CB8AC3E}">
        <p14:creationId xmlns:p14="http://schemas.microsoft.com/office/powerpoint/2010/main" val="24703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d118e24a-b21a-41be-b163-cd7daf76fec3" xsi:nil="true"/>
    <MigrationWizIdPermissions xmlns="d118e24a-b21a-41be-b163-cd7daf76fec3" xsi:nil="true"/>
    <MigrationWizIdVersion xmlns="d118e24a-b21a-41be-b163-cd7daf76fec3" xsi:nil="true"/>
    <_activity xmlns="d118e24a-b21a-41be-b163-cd7daf76fe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82C5F5A9DB6B4DA57B4631F675F70D" ma:contentTypeVersion="14" ma:contentTypeDescription="Create a new document." ma:contentTypeScope="" ma:versionID="949fe4cf0b35689488c56af0195f85fe">
  <xsd:schema xmlns:xsd="http://www.w3.org/2001/XMLSchema" xmlns:xs="http://www.w3.org/2001/XMLSchema" xmlns:p="http://schemas.microsoft.com/office/2006/metadata/properties" xmlns:ns3="d118e24a-b21a-41be-b163-cd7daf76fec3" targetNamespace="http://schemas.microsoft.com/office/2006/metadata/properties" ma:root="true" ma:fieldsID="229a2be76ff125759b7d110215218bbb" ns3:_="">
    <xsd:import namespace="d118e24a-b21a-41be-b163-cd7daf76fec3"/>
    <xsd:element name="properties">
      <xsd:complexType>
        <xsd:sequence>
          <xsd:element name="documentManagement">
            <xsd:complexType>
              <xsd:all>
                <xsd:element ref="ns3:MediaServiceDateTaken" minOccurs="0"/>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8e24a-b21a-41be-b163-cd7daf76fe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igrationWizId" ma:index="9" nillable="true" ma:displayName="MigrationWizId" ma:internalName="MigrationWizId">
      <xsd:simpleType>
        <xsd:restriction base="dms:Text"/>
      </xsd:simpleType>
    </xsd:element>
    <xsd:element name="MigrationWizIdPermissions" ma:index="10" nillable="true" ma:displayName="MigrationWizIdPermissions" ma:internalName="MigrationWizIdPermissions">
      <xsd:simpleType>
        <xsd:restriction base="dms:Text"/>
      </xsd:simpleType>
    </xsd:element>
    <xsd:element name="MigrationWizIdVersion" ma:index="11" nillable="true" ma:displayName="MigrationWizIdVersion" ma:internalName="MigrationWizIdVersion">
      <xsd:simpleType>
        <xsd:restriction base="dms:Text"/>
      </xsd:simpleType>
    </xsd:element>
    <xsd:element name="_activity" ma:index="12" nillable="true" ma:displayName="_activity" ma:hidden="true" ma:internalName="_activity" ma:readOnly="false">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39B29-5CCC-4C8C-9430-419A0970B5BB}">
  <ds:schemaRefs>
    <ds:schemaRef ds:uri="http://schemas.microsoft.com/sharepoint/v3/contenttype/forms"/>
  </ds:schemaRefs>
</ds:datastoreItem>
</file>

<file path=customXml/itemProps2.xml><?xml version="1.0" encoding="utf-8"?>
<ds:datastoreItem xmlns:ds="http://schemas.openxmlformats.org/officeDocument/2006/customXml" ds:itemID="{29182501-9052-4E47-B70A-5CCF01204931}">
  <ds:schemaRef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d118e24a-b21a-41be-b163-cd7daf76fec3"/>
    <ds:schemaRef ds:uri="http://schemas.microsoft.com/office/2006/metadata/properties"/>
  </ds:schemaRefs>
</ds:datastoreItem>
</file>

<file path=customXml/itemProps3.xml><?xml version="1.0" encoding="utf-8"?>
<ds:datastoreItem xmlns:ds="http://schemas.openxmlformats.org/officeDocument/2006/customXml" ds:itemID="{3BED0D55-8F2E-4FF6-A0FC-EBA9BF4F7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8e24a-b21a-41be-b163-cd7daf76f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1473</Words>
  <Application>Microsoft Office PowerPoint</Application>
  <PresentationFormat>On-screen Show (4:3)</PresentationFormat>
  <Paragraphs>167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ABC font</vt:lpstr>
      <vt:lpstr>Arial</vt:lpstr>
      <vt:lpstr>Calibri</vt:lpstr>
      <vt:lpstr>Helvetica</vt:lpstr>
      <vt:lpstr>Wingdings</vt:lpstr>
      <vt:lpstr>Office Theme</vt:lpstr>
      <vt:lpstr>Parents’ Information Evening</vt:lpstr>
      <vt:lpstr>Who’s who?</vt:lpstr>
      <vt:lpstr>Key Stage 1 Team</vt:lpstr>
      <vt:lpstr>Morning and Hometime</vt:lpstr>
      <vt:lpstr>Year 1 Writing</vt:lpstr>
      <vt:lpstr>Year 2 Writing </vt:lpstr>
      <vt:lpstr>Year 2 Writing </vt:lpstr>
      <vt:lpstr>Homework</vt:lpstr>
      <vt:lpstr>Reading Raffle</vt:lpstr>
      <vt:lpstr>                      Behaviour</vt:lpstr>
      <vt:lpstr>PowerPoint Presentation</vt:lpstr>
      <vt:lpstr>PowerPoint Presentation</vt:lpstr>
      <vt:lpstr>PowerPoint Presentation</vt:lpstr>
      <vt:lpstr>PowerPoint Presentation</vt:lpstr>
      <vt:lpstr>Attendance</vt:lpstr>
      <vt:lpstr>Fines</vt:lpstr>
      <vt:lpstr>PowerPoint Presentation</vt:lpstr>
      <vt:lpstr>PowerPoint Presentation</vt:lpstr>
      <vt:lpstr>Dorridge Primary Curriculum (DPC)</vt:lpstr>
      <vt:lpstr>Dorridge Primary Curriculum (DPC)</vt:lpstr>
      <vt:lpstr>Endeavour Assembly</vt:lpstr>
      <vt:lpstr>Assemblies</vt:lpstr>
    </vt:vector>
  </TitlesOfParts>
  <Company>Solihull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Information Evening</dc:title>
  <dc:creator>Jodie Hales</dc:creator>
  <cp:lastModifiedBy>Gemma Price</cp:lastModifiedBy>
  <cp:revision>118</cp:revision>
  <cp:lastPrinted>2018-09-12T16:17:34Z</cp:lastPrinted>
  <dcterms:created xsi:type="dcterms:W3CDTF">2016-09-08T15:15:11Z</dcterms:created>
  <dcterms:modified xsi:type="dcterms:W3CDTF">2025-09-12T10:27:37Z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0x010100C682C5F5A9DB6B4DA57B4631F675F70D</vt:lpwstr>
  </property>
</Properties>
</file>