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323" r:id="rId6"/>
    <p:sldId id="257" r:id="rId7"/>
    <p:sldId id="324" r:id="rId8"/>
    <p:sldId id="325" r:id="rId9"/>
    <p:sldId id="260" r:id="rId10"/>
    <p:sldId id="326" r:id="rId11"/>
    <p:sldId id="307" r:id="rId12"/>
    <p:sldId id="310" r:id="rId13"/>
    <p:sldId id="327" r:id="rId14"/>
    <p:sldId id="328" r:id="rId15"/>
    <p:sldId id="264" r:id="rId16"/>
    <p:sldId id="265" r:id="rId17"/>
    <p:sldId id="329" r:id="rId18"/>
    <p:sldId id="313" r:id="rId19"/>
    <p:sldId id="330" r:id="rId20"/>
    <p:sldId id="270" r:id="rId21"/>
    <p:sldId id="331" r:id="rId22"/>
    <p:sldId id="332" r:id="rId23"/>
    <p:sldId id="296" r:id="rId24"/>
    <p:sldId id="278" r:id="rId25"/>
    <p:sldId id="333" r:id="rId26"/>
    <p:sldId id="335" r:id="rId27"/>
    <p:sldId id="337" r:id="rId28"/>
    <p:sldId id="308" r:id="rId29"/>
    <p:sldId id="299" r:id="rId30"/>
    <p:sldId id="338" r:id="rId31"/>
    <p:sldId id="339" r:id="rId32"/>
    <p:sldId id="295" r:id="rId33"/>
    <p:sldId id="312" r:id="rId34"/>
    <p:sldId id="340" r:id="rId35"/>
    <p:sldId id="303" r:id="rId36"/>
    <p:sldId id="306"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0866" autoAdjust="0"/>
  </p:normalViewPr>
  <p:slideViewPr>
    <p:cSldViewPr>
      <p:cViewPr varScale="1">
        <p:scale>
          <a:sx n="45" d="100"/>
          <a:sy n="45" d="100"/>
        </p:scale>
        <p:origin x="139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17337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the fight-flight-freeze response is a bodily response your brain will initiate to any perceived threat, whereby certain hormones like adrenalin and cortisol are released. This can causes physical reactions in your body including, which can explain why these physical sensations often accompany anxiety.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Anxiety can also be maintained by the thoughts we experience. Common anxious thoughts dependent upon the situation include: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Also important to be considerate of underlying emotions – important to recognise and validate emotion not behaviour</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54726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We can use a CBT informed model to understand how a situation can affect our thoughts, emotions, physical sensations and behaviours and how all of these areas interlink.</a:t>
            </a:r>
          </a:p>
          <a:p>
            <a:r>
              <a:rPr lang="en-GB" dirty="0"/>
              <a:t>This is important to understand for anxiety, as we can get stuck in a negative cycle, so it can be helpful to notice when this happens and determine a plan of how we can change this cycle to be more positive.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400738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Empathise with the child, anxiety is not a nice feeling and can be really hard.</a:t>
            </a:r>
          </a:p>
          <a:p>
            <a:r>
              <a:rPr lang="en-GB" dirty="0"/>
              <a:t>Normalise their experiences by sharing a time you’ve felt anxious.</a:t>
            </a:r>
          </a:p>
          <a:p>
            <a:r>
              <a:rPr lang="en-GB" dirty="0"/>
              <a:t>Make suggestions if they’re unsure what’s making them anxious.</a:t>
            </a:r>
          </a:p>
          <a:p>
            <a:r>
              <a:rPr lang="en-GB" dirty="0"/>
              <a:t>Check you’ve understood them by summarising</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157987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Feeling boards – encourage children to place their name under the emotion they feel that day. </a:t>
            </a:r>
          </a:p>
          <a:p>
            <a:r>
              <a:rPr lang="en-GB" dirty="0"/>
              <a:t>Zones of regulation – another way to check in on feelings – can have strategy / toolkit cards on how to support themselves to regulate dependent on how they are feeling </a:t>
            </a:r>
          </a:p>
          <a:p>
            <a:r>
              <a:rPr lang="en-GB" dirty="0"/>
              <a:t>Worry boxes / worry monsters – support with recording worries and normalising difficulties</a:t>
            </a:r>
          </a:p>
          <a:p>
            <a:r>
              <a:rPr lang="en-GB" dirty="0"/>
              <a:t>Allowing for movement or brain breaks</a:t>
            </a: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24287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Grounding can help us stay in the reality of the present moment, acting to take back control of how you are feeling and remind the brain that you </a:t>
            </a:r>
          </a:p>
          <a:p>
            <a:r>
              <a:rPr lang="en-US" dirty="0"/>
              <a:t>are safe. – (Brain analogy – octopus)</a:t>
            </a:r>
          </a:p>
          <a:p>
            <a:endParaRPr lang="en-US" dirty="0"/>
          </a:p>
          <a:p>
            <a:r>
              <a:rPr lang="en-US" dirty="0"/>
              <a:t>Here are some grounding activities you can practice. It is best to practice </a:t>
            </a:r>
          </a:p>
          <a:p>
            <a:r>
              <a:rPr lang="en-US" dirty="0"/>
              <a:t>these each day, when your child is already calm. You and your child can </a:t>
            </a:r>
          </a:p>
          <a:p>
            <a:r>
              <a:rPr lang="en-US" dirty="0"/>
              <a:t>practice these techniques together.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Some individuals may need specific reasonable adjustments to make them feel safe and less anxious in school.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Intervention strategies – pastoral staff / communicate </a:t>
            </a:r>
            <a:r>
              <a:rPr lang="en-GB" dirty="0" err="1"/>
              <a:t>straetgies</a:t>
            </a:r>
            <a:r>
              <a:rPr lang="en-GB" dirty="0"/>
              <a:t> with parents for parents to implement at home</a:t>
            </a:r>
          </a:p>
          <a:p>
            <a:endParaRPr lang="en-GB" dirty="0"/>
          </a:p>
          <a:p>
            <a:r>
              <a:rPr lang="en-GB" dirty="0"/>
              <a:t>Worry management is a technique to support with managing worry by identifying the two types of worries and limiting time spent worrying by setting a worry time. </a:t>
            </a:r>
          </a:p>
          <a:p>
            <a:endParaRPr lang="en-GB" dirty="0"/>
          </a:p>
          <a:p>
            <a:r>
              <a:rPr lang="en-GB" dirty="0"/>
              <a:t>Here and now worries – practical worries</a:t>
            </a:r>
          </a:p>
          <a:p>
            <a:r>
              <a:rPr lang="en-GB" dirty="0"/>
              <a:t>What if worries – hypothetical worries</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02166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98012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To support with overcoming worry, it can be helpful to support a child with planning a worry time in order to limit the amount of time spent worrying. This involves creating a plan of how worries will be noted (i.e. phone, notebook, apps, worry monster, worry box). Young people should try to refocus their attention away from worries when it is not worry time. When it is the scheduled worry time, you can support a child to distinguish between hypothetical and practical worries. </a:t>
            </a:r>
          </a:p>
          <a:p>
            <a:endParaRPr lang="en-GB" dirty="0"/>
          </a:p>
          <a:p>
            <a:r>
              <a:rPr lang="en-GB" dirty="0"/>
              <a:t>During worry time, a worry tree can be a helpful visual tool to distinguish between hypothetical and practical worries, and determine a plan of how this worry will be managed.</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788793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44BA7-4936-44BF-A6EE-682DEA4B2A2D}" type="slidenum">
              <a:rPr lang="en-GB" smtClean="0"/>
              <a:t>24</a:t>
            </a:fld>
            <a:endParaRPr lang="en-GB"/>
          </a:p>
        </p:txBody>
      </p:sp>
    </p:spTree>
    <p:extLst>
      <p:ext uri="{BB962C8B-B14F-4D97-AF65-F5344CB8AC3E}">
        <p14:creationId xmlns:p14="http://schemas.microsoft.com/office/powerpoint/2010/main" val="3033226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Postponing thoughts for worry time (for example) or stopping thoughts at the end of worry time can be a real challenge. It is important that we have things lined up to help your child move on and get on with their day. </a:t>
            </a:r>
          </a:p>
          <a:p>
            <a:endParaRPr lang="en-GB" dirty="0"/>
          </a:p>
          <a:p>
            <a:r>
              <a:rPr lang="en-GB" dirty="0"/>
              <a:t>Grounding can help us stay in the reality of the present moment, acting to take back control of how you are feeling and remind the brain that you </a:t>
            </a:r>
          </a:p>
          <a:p>
            <a:r>
              <a:rPr lang="en-GB" dirty="0"/>
              <a:t>are safe. Here are some grounding activities you can practice. It is best to practice </a:t>
            </a:r>
          </a:p>
          <a:p>
            <a:r>
              <a:rPr lang="en-GB" dirty="0"/>
              <a:t>these each day, when your child is already calm. You and your child can practice these techniques together. </a:t>
            </a:r>
          </a:p>
          <a:p>
            <a:endParaRPr lang="en-GB" dirty="0"/>
          </a:p>
          <a:p>
            <a:r>
              <a:rPr lang="en-GB" dirty="0"/>
              <a:t>When fight or flight kicks in, our breathing speeds up, so to return to calm, we need to slow our breathing down. Here are some breathing exercises to try. It helps to practice them first, while you’re already calm. First read them slowly a couple of times, and then have a go at practicing. </a:t>
            </a:r>
          </a:p>
          <a:p>
            <a:endParaRPr lang="en-GB" dirty="0"/>
          </a:p>
          <a:p>
            <a:endParaRPr lang="en-GB" dirty="0"/>
          </a:p>
        </p:txBody>
      </p:sp>
      <p:sp>
        <p:nvSpPr>
          <p:cNvPr id="4" name="Slide Number Placeholder 3"/>
          <p:cNvSpPr>
            <a:spLocks noGrp="1"/>
          </p:cNvSpPr>
          <p:nvPr>
            <p:ph type="sldNum" sz="quarter" idx="5"/>
          </p:nvPr>
        </p:nvSpPr>
        <p:spPr/>
        <p:txBody>
          <a:bodyPr/>
          <a:lstStyle/>
          <a:p>
            <a:fld id="{5A644BA7-4936-44BF-A6EE-682DEA4B2A2D}" type="slidenum">
              <a:rPr lang="en-GB" smtClean="0"/>
              <a:t>25</a:t>
            </a:fld>
            <a:endParaRPr lang="en-GB"/>
          </a:p>
        </p:txBody>
      </p:sp>
    </p:spTree>
    <p:extLst>
      <p:ext uri="{BB962C8B-B14F-4D97-AF65-F5344CB8AC3E}">
        <p14:creationId xmlns:p14="http://schemas.microsoft.com/office/powerpoint/2010/main" val="398588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 can also be helpful to support children in identifying when they may be experiencing unhelpful thoughts. To support with </a:t>
            </a:r>
            <a:r>
              <a:rPr lang="en-US" dirty="0" err="1"/>
              <a:t>recognising</a:t>
            </a:r>
            <a:r>
              <a:rPr lang="en-US" dirty="0"/>
              <a:t>, it can be helpful to </a:t>
            </a:r>
            <a:r>
              <a:rPr lang="en-US" dirty="0" err="1"/>
              <a:t>recognise</a:t>
            </a:r>
            <a:r>
              <a:rPr lang="en-US" dirty="0"/>
              <a:t> as a ‘brain bully’. We can then share the importance of </a:t>
            </a:r>
            <a:r>
              <a:rPr lang="en-US" dirty="0" err="1"/>
              <a:t>recognising</a:t>
            </a:r>
            <a:r>
              <a:rPr lang="en-US" dirty="0"/>
              <a:t> the different between facts and opinions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When considering the role negative thoughts can play in the cycle of negative emotion, you can support children to consider potential unhelpful thinking traps we can fall into, as our thoughts are not always true. </a:t>
            </a:r>
          </a:p>
          <a:p>
            <a:endParaRPr lang="en-GB" dirty="0"/>
          </a:p>
          <a:p>
            <a:r>
              <a:rPr lang="en-GB" dirty="0"/>
              <a:t>For some young people, identifying common thinking trap can be helpful in taking the blame away from them for thinking negatively and can see it as ‘falling into a trap’. Can have something to resonate / identify with.</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132039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You can support children to challenge unhelpful thoughts through questioning. Can help children to realise that our thoughts are not always true and can put things into perspective.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1794113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Encouraging positive self-talk can be really important when considering our brains are wired to focus on the negatives.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Use of self-soothe / calm down boxes – specific to children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24650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It is important for us to focus on understanding anxiety as it is the most common disorder in children and young people.</a:t>
            </a:r>
          </a:p>
          <a:p>
            <a:endParaRPr lang="en-GB" dirty="0"/>
          </a:p>
          <a:p>
            <a:r>
              <a:rPr lang="en-GB" dirty="0"/>
              <a:t>Generalized anxiety disorder includes persistent and excessive anxiety and worry about activities or events — even ordinary, routine issues. The worry is out of proportion to the actual circumstance, is difficult to control and affects how you feel physically. It often occurs along with other anxiety disorders or depression.</a:t>
            </a:r>
          </a:p>
          <a:p>
            <a:endParaRPr lang="en-GB" dirty="0"/>
          </a:p>
          <a:p>
            <a:r>
              <a:rPr lang="en-GB" dirty="0"/>
              <a:t>Panic disorder involves repeated episodes of sudden feelings of intense anxiety and fear or terror that reach a peak within minutes (panic attacks). You may have feelings of impending doom, shortness of breath, chest pain, or a rapid, fluttering or pounding heart (heart palpitations). These panic attacks may lead to worrying about them happening again or avoiding situations in which they've occurred.</a:t>
            </a:r>
          </a:p>
          <a:p>
            <a:endParaRPr lang="en-GB" dirty="0"/>
          </a:p>
          <a:p>
            <a:r>
              <a:rPr lang="en-GB" dirty="0"/>
              <a:t>Selective mutism is a consistent failure of children to speak in certain situations, such as school, even when they can speak in other situations, such as at home with close family members. This can interfere with school, work and social functioning.</a:t>
            </a:r>
          </a:p>
          <a:p>
            <a:endParaRPr lang="en-GB" dirty="0"/>
          </a:p>
          <a:p>
            <a:r>
              <a:rPr lang="en-GB" dirty="0"/>
              <a:t>Separation anxiety disorder is a childhood disorder characterized by anxiety that's excessive for the child's developmental level and related to separation from parents or others who have parental roles.</a:t>
            </a:r>
          </a:p>
          <a:p>
            <a:endParaRPr lang="en-GB" dirty="0"/>
          </a:p>
          <a:p>
            <a:r>
              <a:rPr lang="en-GB" dirty="0"/>
              <a:t>Social anxiety disorder (social phobia) involves high levels of anxiety, fear and avoidance of social situations due to feelings of embarrassment, self-consciousness and concern about being judged or viewed negatively by others.</a:t>
            </a:r>
          </a:p>
          <a:p>
            <a:r>
              <a:rPr lang="en-GB" dirty="0"/>
              <a:t>Specific phobias are characterized by major anxiety when you're exposed to a specific object or situation and a desire to avoid it. Phobias provoke panic attacks in some people.</a:t>
            </a:r>
          </a:p>
          <a:p>
            <a:endParaRPr lang="en-GB" dirty="0"/>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5189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DISCUSSION – What signs have you </a:t>
            </a:r>
            <a:r>
              <a:rPr lang="en-US" dirty="0" err="1"/>
              <a:t>recognised</a:t>
            </a:r>
            <a:r>
              <a:rPr lang="en-US" dirty="0"/>
              <a:t> in your classes that a child may be struggling with anxiety?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The first step to supporting children and young people with anxiety is to help them in recognising what anxiety is, why we have it and what is keeping their own anxieties going. </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44027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often explain to young people that our response to threats is an evolutionary advantage that was developed thousands of years ago when cavemen and cavewomen were in existence. This was a time when humans came into constant threat with large predators, putting their lives at risk on a regular basis. The body developed a natural response to this danger in order to maintain survival. We now refer to this response as ‘fight, flight or freeze’. </a:t>
            </a:r>
          </a:p>
          <a:p>
            <a:r>
              <a:rPr lang="en-US" dirty="0"/>
              <a:t>As human’s have evolved, we don’t face the same kind of life threatening  situations as our ancestors, but our fight-flight-freeze response has remained. </a:t>
            </a:r>
          </a:p>
          <a:p>
            <a:endParaRPr lang="en-US" dirty="0"/>
          </a:p>
          <a:p>
            <a:r>
              <a:rPr lang="en-US" dirty="0"/>
              <a:t>Whilst some level of anxiety is a good thing as it prepares our body for danger and motivates us to do things (such as revising for an exam), it can become a problem when anxiety stops us from doing things and starts to impact our everyday life.</a:t>
            </a:r>
          </a:p>
          <a:p>
            <a:endParaRPr lang="en-US" dirty="0"/>
          </a:p>
          <a:p>
            <a:r>
              <a:rPr lang="en-US" dirty="0"/>
              <a:t>Subsequently, for some people , their fight-flight-freeze response is being activated inappropriately. This can be explained as a faulty smoke alarm that is overly sensitive, and goes off all the time, even when there isn't any real danger.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4183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animal analogy of the brain can be a useful tool to help children understand the brain and emotions. </a:t>
            </a:r>
          </a:p>
          <a:p>
            <a:r>
              <a:rPr lang="en-US" dirty="0"/>
              <a:t>Supports with </a:t>
            </a:r>
            <a:r>
              <a:rPr lang="en-US" dirty="0" err="1"/>
              <a:t>normalising</a:t>
            </a:r>
            <a:r>
              <a:rPr lang="en-US" dirty="0"/>
              <a:t> difficulties.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3769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DISCUSSION – what are some common anxious triggers you have identified for children in your classes? </a:t>
            </a:r>
          </a:p>
          <a:p>
            <a:endParaRPr lang="en-GB" dirty="0"/>
          </a:p>
          <a:p>
            <a:r>
              <a:rPr lang="en-GB" dirty="0"/>
              <a:t>Some common anxious triggers include…</a:t>
            </a:r>
          </a:p>
          <a:p>
            <a:r>
              <a:rPr lang="en-GB" dirty="0"/>
              <a:t>Important to me mindful of what may have triggered a child to feel anxious</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95458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2F676-CF29-4C22-952F-5646706D7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40ECB-2783-D3AA-91D8-C944D215F33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E80F276-B456-CA3C-DFB7-36DA6A152167}"/>
              </a:ext>
            </a:extLst>
          </p:cNvPr>
          <p:cNvSpPr>
            <a:spLocks noGrp="1"/>
          </p:cNvSpPr>
          <p:nvPr>
            <p:ph type="body" idx="1"/>
          </p:nvPr>
        </p:nvSpPr>
        <p:spPr/>
        <p:txBody>
          <a:bodyPr/>
          <a:lstStyle/>
          <a:p>
            <a:r>
              <a:rPr lang="en-GB" dirty="0"/>
              <a:t>We can use a CBT informed model to understand how a situation can affect our thoughts, emotions, physical sensations and behaviours and how all of these areas interlink.</a:t>
            </a:r>
          </a:p>
          <a:p>
            <a:r>
              <a:rPr lang="en-GB" dirty="0"/>
              <a:t>This is important to understand for anxiety, as we can get stuck in a negative cycle, so it can be helpful to notice when this happens and determine a plan of how we can change this cycle to be more positive. </a:t>
            </a:r>
          </a:p>
          <a:p>
            <a:endParaRPr lang="en-GB" dirty="0"/>
          </a:p>
        </p:txBody>
      </p:sp>
      <p:sp>
        <p:nvSpPr>
          <p:cNvPr id="4" name="Slide Number Placeholder 3">
            <a:extLst>
              <a:ext uri="{FF2B5EF4-FFF2-40B4-BE49-F238E27FC236}">
                <a16:creationId xmlns:a16="http://schemas.microsoft.com/office/drawing/2014/main" id="{4DCDCDEA-D947-C4F0-2EBF-9FBC70D71ECB}"/>
              </a:ext>
            </a:extLst>
          </p:cNvPr>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37717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7.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8.sv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7.pn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8.sv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18.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3.png"/><Relationship Id="rId4" Type="http://schemas.openxmlformats.org/officeDocument/2006/relationships/image" Target="../media/image62.sv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gif"/><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www.lpft.nhs.uk/young-people/online-workshops" TargetMode="External"/><Relationship Id="rId13"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hyperlink" Target="https://weheartcbt.com/practitioner-resources" TargetMode="External"/><Relationship Id="rId12"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solihull.gov.uk/Schools-and-learning/independent-travel-training" TargetMode="External"/><Relationship Id="rId11" Type="http://schemas.openxmlformats.org/officeDocument/2006/relationships/hyperlink" Target="https://ordinarymagic.co.uk/" TargetMode="External"/><Relationship Id="rId5" Type="http://schemas.openxmlformats.org/officeDocument/2006/relationships/hyperlink" Target="https://www.bsmhft.nhs.uk/our-services/solar-youth-services/professional/referrals/" TargetMode="External"/><Relationship Id="rId10" Type="http://schemas.openxmlformats.org/officeDocument/2006/relationships/hyperlink" Target="https://www.youtube.com/watch?v=FfSbWc3O_5M" TargetMode="External"/><Relationship Id="rId4" Type="http://schemas.openxmlformats.org/officeDocument/2006/relationships/image" Target="../media/image18.svg"/><Relationship Id="rId9" Type="http://schemas.openxmlformats.org/officeDocument/2006/relationships/hyperlink" Target="https://www.youtube.com/watch?v=lIS9Ang7cNg" TargetMode="External"/><Relationship Id="rId1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217583" y="-1515973"/>
            <a:ext cx="19942622" cy="5089346"/>
          </a:xfrm>
          <a:custGeom>
            <a:avLst/>
            <a:gdLst/>
            <a:ahLst/>
            <a:cxnLst/>
            <a:rect l="l" t="t" r="r" b="b"/>
            <a:pathLst>
              <a:path w="19942622" h="5089346">
                <a:moveTo>
                  <a:pt x="0" y="0"/>
                </a:moveTo>
                <a:lnTo>
                  <a:pt x="19942623" y="0"/>
                </a:lnTo>
                <a:lnTo>
                  <a:pt x="19942623" y="5089346"/>
                </a:lnTo>
                <a:lnTo>
                  <a:pt x="0" y="5089346"/>
                </a:lnTo>
                <a:lnTo>
                  <a:pt x="0" y="0"/>
                </a:lnTo>
                <a:close/>
              </a:path>
            </a:pathLst>
          </a:custGeom>
          <a:blipFill>
            <a:blip r:embed="rId3">
              <a:extLst>
                <a:ext uri="{96DAC541-7B7A-43D3-8B79-37D633B846F1}">
                  <asvg:svgBlip xmlns:asvg="http://schemas.microsoft.com/office/drawing/2016/SVG/main" r:embed="rId4"/>
                </a:ext>
              </a:extLst>
            </a:blip>
            <a:stretch>
              <a:fillRect b="-117476"/>
            </a:stretch>
          </a:blipFill>
        </p:spPr>
        <p:txBody>
          <a:bodyPr/>
          <a:lstStyle/>
          <a:p>
            <a:endParaRPr lang="en-GB" dirty="0"/>
          </a:p>
        </p:txBody>
      </p:sp>
      <p:sp>
        <p:nvSpPr>
          <p:cNvPr id="3" name="Freeform 3"/>
          <p:cNvSpPr/>
          <p:nvPr/>
        </p:nvSpPr>
        <p:spPr>
          <a:xfrm>
            <a:off x="9884368" y="8052222"/>
            <a:ext cx="6822481" cy="1164785"/>
          </a:xfrm>
          <a:custGeom>
            <a:avLst/>
            <a:gdLst/>
            <a:ahLst/>
            <a:cxnLst/>
            <a:rect l="l" t="t" r="r" b="b"/>
            <a:pathLst>
              <a:path w="8109262" h="1164785">
                <a:moveTo>
                  <a:pt x="0" y="0"/>
                </a:moveTo>
                <a:lnTo>
                  <a:pt x="8109262" y="0"/>
                </a:lnTo>
                <a:lnTo>
                  <a:pt x="8109262" y="1164784"/>
                </a:lnTo>
                <a:lnTo>
                  <a:pt x="0" y="11647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4" name="Freeform 4"/>
          <p:cNvSpPr/>
          <p:nvPr/>
        </p:nvSpPr>
        <p:spPr>
          <a:xfrm>
            <a:off x="952592" y="2522494"/>
            <a:ext cx="7479773" cy="7012288"/>
          </a:xfrm>
          <a:custGeom>
            <a:avLst/>
            <a:gdLst/>
            <a:ahLst/>
            <a:cxnLst/>
            <a:rect l="l" t="t" r="r" b="b"/>
            <a:pathLst>
              <a:path w="7479773" h="7012288">
                <a:moveTo>
                  <a:pt x="0" y="0"/>
                </a:moveTo>
                <a:lnTo>
                  <a:pt x="7479773" y="0"/>
                </a:lnTo>
                <a:lnTo>
                  <a:pt x="7479773" y="7012287"/>
                </a:lnTo>
                <a:lnTo>
                  <a:pt x="0" y="70122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5" name="TextBox 5"/>
          <p:cNvSpPr txBox="1"/>
          <p:nvPr/>
        </p:nvSpPr>
        <p:spPr>
          <a:xfrm>
            <a:off x="10202181" y="3545267"/>
            <a:ext cx="5992900" cy="4924425"/>
          </a:xfrm>
          <a:prstGeom prst="rect">
            <a:avLst/>
          </a:prstGeom>
        </p:spPr>
        <p:txBody>
          <a:bodyPr wrap="square" lIns="0" tIns="0" rIns="0" bIns="0" rtlCol="0" anchor="t">
            <a:spAutoFit/>
          </a:bodyPr>
          <a:lstStyle/>
          <a:p>
            <a:pPr algn="ctr"/>
            <a:r>
              <a:rPr lang="en-US" sz="8000" dirty="0">
                <a:solidFill>
                  <a:srgbClr val="000000"/>
                </a:solidFill>
                <a:latin typeface="Tropika"/>
              </a:rPr>
              <a:t>Supporting Young People’s Mental Health - Anxiety </a:t>
            </a:r>
          </a:p>
        </p:txBody>
      </p:sp>
      <p:sp>
        <p:nvSpPr>
          <p:cNvPr id="6" name="Freeform 6"/>
          <p:cNvSpPr/>
          <p:nvPr/>
        </p:nvSpPr>
        <p:spPr>
          <a:xfrm>
            <a:off x="11725023" y="0"/>
            <a:ext cx="2439220" cy="1865286"/>
          </a:xfrm>
          <a:custGeom>
            <a:avLst/>
            <a:gdLst/>
            <a:ahLst/>
            <a:cxnLst/>
            <a:rect l="l" t="t" r="r" b="b"/>
            <a:pathLst>
              <a:path w="2439220" h="1865286">
                <a:moveTo>
                  <a:pt x="0" y="0"/>
                </a:moveTo>
                <a:lnTo>
                  <a:pt x="2439220" y="0"/>
                </a:lnTo>
                <a:lnTo>
                  <a:pt x="2439220" y="1865286"/>
                </a:lnTo>
                <a:lnTo>
                  <a:pt x="0" y="1865286"/>
                </a:lnTo>
                <a:lnTo>
                  <a:pt x="0" y="0"/>
                </a:lnTo>
                <a:close/>
              </a:path>
            </a:pathLst>
          </a:custGeom>
          <a:blipFill>
            <a:blip r:embed="rId9"/>
            <a:stretch>
              <a:fillRect/>
            </a:stretch>
          </a:blipFill>
        </p:spPr>
        <p:txBody>
          <a:bodyPr/>
          <a:lstStyle/>
          <a:p>
            <a:endParaRPr lang="en-GB" dirty="0"/>
          </a:p>
        </p:txBody>
      </p:sp>
      <p:sp>
        <p:nvSpPr>
          <p:cNvPr id="7" name="Freeform 7"/>
          <p:cNvSpPr/>
          <p:nvPr/>
        </p:nvSpPr>
        <p:spPr>
          <a:xfrm>
            <a:off x="14164243" y="124535"/>
            <a:ext cx="4013966" cy="1740751"/>
          </a:xfrm>
          <a:custGeom>
            <a:avLst/>
            <a:gdLst/>
            <a:ahLst/>
            <a:cxnLst/>
            <a:rect l="l" t="t" r="r" b="b"/>
            <a:pathLst>
              <a:path w="4013966" h="1740751">
                <a:moveTo>
                  <a:pt x="0" y="0"/>
                </a:moveTo>
                <a:lnTo>
                  <a:pt x="4013966" y="0"/>
                </a:lnTo>
                <a:lnTo>
                  <a:pt x="4013966" y="1740751"/>
                </a:lnTo>
                <a:lnTo>
                  <a:pt x="0" y="17407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CE99723D-DA0A-71A4-B79A-D7E35E468C19}"/>
              </a:ext>
            </a:extLst>
          </p:cNvPr>
          <p:cNvSpPr/>
          <p:nvPr/>
        </p:nvSpPr>
        <p:spPr>
          <a:xfrm>
            <a:off x="-59458" y="9369"/>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18">
            <a:extLst>
              <a:ext uri="{FF2B5EF4-FFF2-40B4-BE49-F238E27FC236}">
                <a16:creationId xmlns:a16="http://schemas.microsoft.com/office/drawing/2014/main" id="{09A95C55-F06E-8F8E-D368-5675BC0D5305}"/>
              </a:ext>
            </a:extLst>
          </p:cNvPr>
          <p:cNvSpPr txBox="1"/>
          <p:nvPr/>
        </p:nvSpPr>
        <p:spPr>
          <a:xfrm>
            <a:off x="-3657600" y="650614"/>
            <a:ext cx="16383000" cy="1020729"/>
          </a:xfrm>
          <a:prstGeom prst="rect">
            <a:avLst/>
          </a:prstGeom>
        </p:spPr>
        <p:txBody>
          <a:bodyPr wrap="square" lIns="0" tIns="0" rIns="0" bIns="0" rtlCol="0" anchor="t">
            <a:spAutoFit/>
          </a:bodyPr>
          <a:lstStyle/>
          <a:p>
            <a:pPr marL="0" marR="0" lvl="0" indent="0" algn="ctr" defTabSz="914400" rtl="0" eaLnBrk="1" fontAlgn="auto" latinLnBrk="0" hangingPunct="1">
              <a:lnSpc>
                <a:spcPts val="7337"/>
              </a:lnSpc>
              <a:spcBef>
                <a:spcPts val="0"/>
              </a:spcBef>
              <a:spcAft>
                <a:spcPts val="0"/>
              </a:spcAft>
              <a:buClrTx/>
              <a:buSzTx/>
              <a:buFontTx/>
              <a:buNone/>
              <a:tabLst/>
              <a:defRPr/>
            </a:pPr>
            <a:r>
              <a:rPr lang="en-US" sz="8800" dirty="0">
                <a:solidFill>
                  <a:srgbClr val="000000"/>
                </a:solidFill>
                <a:latin typeface="Tropika"/>
              </a:rPr>
              <a:t>Identifying triggers</a:t>
            </a:r>
            <a:endParaRPr kumimoji="0" lang="en-US" sz="8800" b="0" i="0" u="none" strike="noStrike" kern="1200" cap="none" spc="0" normalizeH="0" baseline="0" noProof="0" dirty="0">
              <a:ln>
                <a:noFill/>
              </a:ln>
              <a:solidFill>
                <a:srgbClr val="000000"/>
              </a:solidFill>
              <a:effectLst/>
              <a:uLnTx/>
              <a:uFillTx/>
              <a:latin typeface="Tropika"/>
              <a:ea typeface="+mn-ea"/>
              <a:cs typeface="+mn-cs"/>
            </a:endParaRPr>
          </a:p>
        </p:txBody>
      </p:sp>
      <p:pic>
        <p:nvPicPr>
          <p:cNvPr id="4" name="Picture 3">
            <a:extLst>
              <a:ext uri="{FF2B5EF4-FFF2-40B4-BE49-F238E27FC236}">
                <a16:creationId xmlns:a16="http://schemas.microsoft.com/office/drawing/2014/main" id="{6294BA85-0C3D-35C7-5C9F-0E7FF2F32160}"/>
              </a:ext>
            </a:extLst>
          </p:cNvPr>
          <p:cNvPicPr>
            <a:picLocks noChangeAspect="1"/>
          </p:cNvPicPr>
          <p:nvPr/>
        </p:nvPicPr>
        <p:blipFill>
          <a:blip r:embed="rId5"/>
          <a:stretch>
            <a:fillRect/>
          </a:stretch>
        </p:blipFill>
        <p:spPr>
          <a:xfrm>
            <a:off x="12276397" y="6134100"/>
            <a:ext cx="3432345" cy="1536325"/>
          </a:xfrm>
          <a:prstGeom prst="rect">
            <a:avLst/>
          </a:prstGeom>
        </p:spPr>
      </p:pic>
      <p:pic>
        <p:nvPicPr>
          <p:cNvPr id="5" name="Picture 4">
            <a:extLst>
              <a:ext uri="{FF2B5EF4-FFF2-40B4-BE49-F238E27FC236}">
                <a16:creationId xmlns:a16="http://schemas.microsoft.com/office/drawing/2014/main" id="{D15FE195-AC1A-A666-EEA2-A5E353A90544}"/>
              </a:ext>
            </a:extLst>
          </p:cNvPr>
          <p:cNvPicPr>
            <a:picLocks noChangeAspect="1"/>
          </p:cNvPicPr>
          <p:nvPr/>
        </p:nvPicPr>
        <p:blipFill>
          <a:blip r:embed="rId5"/>
          <a:stretch>
            <a:fillRect/>
          </a:stretch>
        </p:blipFill>
        <p:spPr>
          <a:xfrm>
            <a:off x="12112455" y="3513846"/>
            <a:ext cx="3432345" cy="1536325"/>
          </a:xfrm>
          <a:prstGeom prst="rect">
            <a:avLst/>
          </a:prstGeom>
        </p:spPr>
      </p:pic>
      <p:pic>
        <p:nvPicPr>
          <p:cNvPr id="6" name="Picture 5">
            <a:extLst>
              <a:ext uri="{FF2B5EF4-FFF2-40B4-BE49-F238E27FC236}">
                <a16:creationId xmlns:a16="http://schemas.microsoft.com/office/drawing/2014/main" id="{13422F50-F2E1-D189-45AC-C775487E4C2B}"/>
              </a:ext>
            </a:extLst>
          </p:cNvPr>
          <p:cNvPicPr>
            <a:picLocks noChangeAspect="1"/>
          </p:cNvPicPr>
          <p:nvPr/>
        </p:nvPicPr>
        <p:blipFill>
          <a:blip r:embed="rId5"/>
          <a:stretch>
            <a:fillRect/>
          </a:stretch>
        </p:blipFill>
        <p:spPr>
          <a:xfrm>
            <a:off x="7359790" y="2081911"/>
            <a:ext cx="3432345" cy="1291975"/>
          </a:xfrm>
          <a:prstGeom prst="rect">
            <a:avLst/>
          </a:prstGeom>
        </p:spPr>
      </p:pic>
      <p:pic>
        <p:nvPicPr>
          <p:cNvPr id="7" name="Picture 6">
            <a:extLst>
              <a:ext uri="{FF2B5EF4-FFF2-40B4-BE49-F238E27FC236}">
                <a16:creationId xmlns:a16="http://schemas.microsoft.com/office/drawing/2014/main" id="{F1418BDB-F9CA-1F5E-E07F-44E99F37CE99}"/>
              </a:ext>
            </a:extLst>
          </p:cNvPr>
          <p:cNvPicPr>
            <a:picLocks noChangeAspect="1"/>
          </p:cNvPicPr>
          <p:nvPr/>
        </p:nvPicPr>
        <p:blipFill>
          <a:blip r:embed="rId5"/>
          <a:stretch>
            <a:fillRect/>
          </a:stretch>
        </p:blipFill>
        <p:spPr>
          <a:xfrm>
            <a:off x="7263251" y="7852510"/>
            <a:ext cx="3761498" cy="1536325"/>
          </a:xfrm>
          <a:prstGeom prst="rect">
            <a:avLst/>
          </a:prstGeom>
        </p:spPr>
      </p:pic>
      <p:sp>
        <p:nvSpPr>
          <p:cNvPr id="8" name="Freeform 31">
            <a:extLst>
              <a:ext uri="{FF2B5EF4-FFF2-40B4-BE49-F238E27FC236}">
                <a16:creationId xmlns:a16="http://schemas.microsoft.com/office/drawing/2014/main" id="{772F5514-1255-12A4-E24C-87CD5D45C1F8}"/>
              </a:ext>
            </a:extLst>
          </p:cNvPr>
          <p:cNvSpPr/>
          <p:nvPr/>
        </p:nvSpPr>
        <p:spPr>
          <a:xfrm rot="21431265">
            <a:off x="2383501" y="2788416"/>
            <a:ext cx="3433523" cy="1518934"/>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chemeClr val="accent2">
              <a:lumMod val="40000"/>
              <a:lumOff val="60000"/>
            </a:schemeClr>
          </a:solidFill>
        </p:spPr>
        <p:txBody>
          <a:bodyPr/>
          <a:lstStyle/>
          <a:p>
            <a:endParaRPr lang="en-GB"/>
          </a:p>
        </p:txBody>
      </p:sp>
      <p:pic>
        <p:nvPicPr>
          <p:cNvPr id="9" name="Picture 8">
            <a:extLst>
              <a:ext uri="{FF2B5EF4-FFF2-40B4-BE49-F238E27FC236}">
                <a16:creationId xmlns:a16="http://schemas.microsoft.com/office/drawing/2014/main" id="{0619A580-9100-3102-9CCA-7C22BEDA15E2}"/>
              </a:ext>
            </a:extLst>
          </p:cNvPr>
          <p:cNvPicPr>
            <a:picLocks noChangeAspect="1"/>
          </p:cNvPicPr>
          <p:nvPr/>
        </p:nvPicPr>
        <p:blipFill>
          <a:blip r:embed="rId6"/>
          <a:stretch>
            <a:fillRect/>
          </a:stretch>
        </p:blipFill>
        <p:spPr>
          <a:xfrm>
            <a:off x="7644353" y="3755053"/>
            <a:ext cx="2999294" cy="3499175"/>
          </a:xfrm>
          <a:prstGeom prst="rect">
            <a:avLst/>
          </a:prstGeom>
        </p:spPr>
      </p:pic>
      <p:sp>
        <p:nvSpPr>
          <p:cNvPr id="10" name="TextBox 20">
            <a:extLst>
              <a:ext uri="{FF2B5EF4-FFF2-40B4-BE49-F238E27FC236}">
                <a16:creationId xmlns:a16="http://schemas.microsoft.com/office/drawing/2014/main" id="{B854D6D8-B49F-5479-6FBD-057A6B83A76F}"/>
              </a:ext>
            </a:extLst>
          </p:cNvPr>
          <p:cNvSpPr txBox="1"/>
          <p:nvPr/>
        </p:nvSpPr>
        <p:spPr>
          <a:xfrm>
            <a:off x="2743200" y="3162300"/>
            <a:ext cx="2714129" cy="1000530"/>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Taking a test or an exam</a:t>
            </a:r>
          </a:p>
        </p:txBody>
      </p:sp>
      <p:pic>
        <p:nvPicPr>
          <p:cNvPr id="11" name="Picture 10">
            <a:extLst>
              <a:ext uri="{FF2B5EF4-FFF2-40B4-BE49-F238E27FC236}">
                <a16:creationId xmlns:a16="http://schemas.microsoft.com/office/drawing/2014/main" id="{DB55AF88-B727-F349-CC5E-1E65C296EB1F}"/>
              </a:ext>
            </a:extLst>
          </p:cNvPr>
          <p:cNvPicPr>
            <a:picLocks noChangeAspect="1"/>
          </p:cNvPicPr>
          <p:nvPr/>
        </p:nvPicPr>
        <p:blipFill>
          <a:blip r:embed="rId5"/>
          <a:stretch>
            <a:fillRect/>
          </a:stretch>
        </p:blipFill>
        <p:spPr>
          <a:xfrm>
            <a:off x="2084540" y="4895714"/>
            <a:ext cx="3765768" cy="1685566"/>
          </a:xfrm>
          <a:prstGeom prst="rect">
            <a:avLst/>
          </a:prstGeom>
        </p:spPr>
      </p:pic>
      <p:sp>
        <p:nvSpPr>
          <p:cNvPr id="12" name="TextBox 20">
            <a:extLst>
              <a:ext uri="{FF2B5EF4-FFF2-40B4-BE49-F238E27FC236}">
                <a16:creationId xmlns:a16="http://schemas.microsoft.com/office/drawing/2014/main" id="{BD710F1C-87B0-E13B-4902-B1ABBFA8318A}"/>
              </a:ext>
            </a:extLst>
          </p:cNvPr>
          <p:cNvSpPr txBox="1"/>
          <p:nvPr/>
        </p:nvSpPr>
        <p:spPr>
          <a:xfrm>
            <a:off x="2348306" y="5050171"/>
            <a:ext cx="3276600" cy="1463221"/>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Presenting something in front of people</a:t>
            </a:r>
          </a:p>
        </p:txBody>
      </p:sp>
      <p:pic>
        <p:nvPicPr>
          <p:cNvPr id="13" name="Picture 12">
            <a:extLst>
              <a:ext uri="{FF2B5EF4-FFF2-40B4-BE49-F238E27FC236}">
                <a16:creationId xmlns:a16="http://schemas.microsoft.com/office/drawing/2014/main" id="{E4C8D4A9-7BE4-12EA-5F3B-91EB6FD530DB}"/>
              </a:ext>
            </a:extLst>
          </p:cNvPr>
          <p:cNvPicPr>
            <a:picLocks noChangeAspect="1"/>
          </p:cNvPicPr>
          <p:nvPr/>
        </p:nvPicPr>
        <p:blipFill>
          <a:blip r:embed="rId5"/>
          <a:stretch>
            <a:fillRect/>
          </a:stretch>
        </p:blipFill>
        <p:spPr>
          <a:xfrm>
            <a:off x="3244717" y="7084348"/>
            <a:ext cx="3432345" cy="1536325"/>
          </a:xfrm>
          <a:prstGeom prst="rect">
            <a:avLst/>
          </a:prstGeom>
        </p:spPr>
      </p:pic>
      <p:sp>
        <p:nvSpPr>
          <p:cNvPr id="14" name="TextBox 20">
            <a:extLst>
              <a:ext uri="{FF2B5EF4-FFF2-40B4-BE49-F238E27FC236}">
                <a16:creationId xmlns:a16="http://schemas.microsoft.com/office/drawing/2014/main" id="{86BDF541-08E5-DB77-A62B-29DC76811993}"/>
              </a:ext>
            </a:extLst>
          </p:cNvPr>
          <p:cNvSpPr txBox="1"/>
          <p:nvPr/>
        </p:nvSpPr>
        <p:spPr>
          <a:xfrm>
            <a:off x="3322589" y="7494232"/>
            <a:ext cx="3276600" cy="975908"/>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Meeting new people</a:t>
            </a:r>
          </a:p>
        </p:txBody>
      </p:sp>
      <p:sp>
        <p:nvSpPr>
          <p:cNvPr id="15" name="TextBox 20">
            <a:extLst>
              <a:ext uri="{FF2B5EF4-FFF2-40B4-BE49-F238E27FC236}">
                <a16:creationId xmlns:a16="http://schemas.microsoft.com/office/drawing/2014/main" id="{63C487A8-4EF1-D836-5DF6-074B9D8538B4}"/>
              </a:ext>
            </a:extLst>
          </p:cNvPr>
          <p:cNvSpPr txBox="1"/>
          <p:nvPr/>
        </p:nvSpPr>
        <p:spPr>
          <a:xfrm>
            <a:off x="7437662" y="8470140"/>
            <a:ext cx="3276600" cy="488595"/>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Going to new places</a:t>
            </a:r>
          </a:p>
        </p:txBody>
      </p:sp>
      <p:sp>
        <p:nvSpPr>
          <p:cNvPr id="16" name="TextBox 20">
            <a:extLst>
              <a:ext uri="{FF2B5EF4-FFF2-40B4-BE49-F238E27FC236}">
                <a16:creationId xmlns:a16="http://schemas.microsoft.com/office/drawing/2014/main" id="{D31A6FFC-AB9D-30D0-474A-F8C58F977308}"/>
              </a:ext>
            </a:extLst>
          </p:cNvPr>
          <p:cNvSpPr txBox="1"/>
          <p:nvPr/>
        </p:nvSpPr>
        <p:spPr>
          <a:xfrm>
            <a:off x="7437662" y="2558132"/>
            <a:ext cx="3276600" cy="488595"/>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Crowded places</a:t>
            </a:r>
          </a:p>
        </p:txBody>
      </p:sp>
      <p:sp>
        <p:nvSpPr>
          <p:cNvPr id="17" name="TextBox 20">
            <a:extLst>
              <a:ext uri="{FF2B5EF4-FFF2-40B4-BE49-F238E27FC236}">
                <a16:creationId xmlns:a16="http://schemas.microsoft.com/office/drawing/2014/main" id="{E5E47513-5CA8-2B7E-51A8-A9EA5CB864A3}"/>
              </a:ext>
            </a:extLst>
          </p:cNvPr>
          <p:cNvSpPr txBox="1"/>
          <p:nvPr/>
        </p:nvSpPr>
        <p:spPr>
          <a:xfrm>
            <a:off x="12354269" y="6765633"/>
            <a:ext cx="3276600" cy="488595"/>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Social situations</a:t>
            </a:r>
          </a:p>
        </p:txBody>
      </p:sp>
      <p:sp>
        <p:nvSpPr>
          <p:cNvPr id="18" name="TextBox 20">
            <a:extLst>
              <a:ext uri="{FF2B5EF4-FFF2-40B4-BE49-F238E27FC236}">
                <a16:creationId xmlns:a16="http://schemas.microsoft.com/office/drawing/2014/main" id="{F72A6984-F000-63D8-A307-53DAC91D0AAE}"/>
              </a:ext>
            </a:extLst>
          </p:cNvPr>
          <p:cNvSpPr txBox="1"/>
          <p:nvPr/>
        </p:nvSpPr>
        <p:spPr>
          <a:xfrm>
            <a:off x="12268200" y="3874658"/>
            <a:ext cx="3276600" cy="975908"/>
          </a:xfrm>
          <a:prstGeom prst="rect">
            <a:avLst/>
          </a:prstGeom>
        </p:spPr>
        <p:txBody>
          <a:bodyPr wrap="square" lIns="0" tIns="0" rIns="0" bIns="0" rtlCol="0" anchor="t">
            <a:spAutoFit/>
          </a:bodyPr>
          <a:lstStyle/>
          <a:p>
            <a:pPr marL="0" lvl="0" indent="0" algn="ctr">
              <a:lnSpc>
                <a:spcPts val="3840"/>
              </a:lnSpc>
              <a:spcBef>
                <a:spcPct val="0"/>
              </a:spcBef>
            </a:pPr>
            <a:r>
              <a:rPr lang="en-US" sz="3200" dirty="0">
                <a:solidFill>
                  <a:srgbClr val="000000"/>
                </a:solidFill>
                <a:latin typeface="One Little Font"/>
              </a:rPr>
              <a:t>Friendship issues / arguments</a:t>
            </a:r>
          </a:p>
        </p:txBody>
      </p:sp>
    </p:spTree>
    <p:extLst>
      <p:ext uri="{BB962C8B-B14F-4D97-AF65-F5344CB8AC3E}">
        <p14:creationId xmlns:p14="http://schemas.microsoft.com/office/powerpoint/2010/main" val="26752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5CA5-1FD8-2512-8187-9566F69B3745}"/>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8919524A-D28A-4954-EB4C-1F75A354CAE6}"/>
              </a:ext>
            </a:extLst>
          </p:cNvPr>
          <p:cNvSpPr/>
          <p:nvPr/>
        </p:nvSpPr>
        <p:spPr>
          <a:xfrm>
            <a:off x="-59458" y="9369"/>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18">
            <a:extLst>
              <a:ext uri="{FF2B5EF4-FFF2-40B4-BE49-F238E27FC236}">
                <a16:creationId xmlns:a16="http://schemas.microsoft.com/office/drawing/2014/main" id="{D69EB8A2-152B-A664-DB8C-87C160AB58FC}"/>
              </a:ext>
            </a:extLst>
          </p:cNvPr>
          <p:cNvSpPr txBox="1"/>
          <p:nvPr/>
        </p:nvSpPr>
        <p:spPr>
          <a:xfrm>
            <a:off x="-3429000" y="647700"/>
            <a:ext cx="16383000" cy="1020729"/>
          </a:xfrm>
          <a:prstGeom prst="rect">
            <a:avLst/>
          </a:prstGeom>
        </p:spPr>
        <p:txBody>
          <a:bodyPr wrap="square" lIns="0" tIns="0" rIns="0" bIns="0" rtlCol="0" anchor="t">
            <a:spAutoFit/>
          </a:bodyPr>
          <a:lstStyle/>
          <a:p>
            <a:pPr marL="0" marR="0" lvl="0" indent="0" algn="ctr" defTabSz="914400" rtl="0" eaLnBrk="1" fontAlgn="auto" latinLnBrk="0" hangingPunct="1">
              <a:lnSpc>
                <a:spcPts val="7337"/>
              </a:lnSpc>
              <a:spcBef>
                <a:spcPts val="0"/>
              </a:spcBef>
              <a:spcAft>
                <a:spcPts val="0"/>
              </a:spcAft>
              <a:buClrTx/>
              <a:buSzTx/>
              <a:buFontTx/>
              <a:buNone/>
              <a:tabLst/>
              <a:defRPr/>
            </a:pPr>
            <a:r>
              <a:rPr lang="en-US" sz="8800" dirty="0">
                <a:solidFill>
                  <a:srgbClr val="000000"/>
                </a:solidFill>
                <a:latin typeface="Tropika"/>
              </a:rPr>
              <a:t>CBT cycle of anxiety</a:t>
            </a:r>
            <a:endParaRPr kumimoji="0" lang="en-US" sz="8800" b="0" i="0" u="none" strike="noStrike" kern="1200" cap="none" spc="0" normalizeH="0" baseline="0" noProof="0" dirty="0">
              <a:ln>
                <a:noFill/>
              </a:ln>
              <a:solidFill>
                <a:srgbClr val="000000"/>
              </a:solidFill>
              <a:effectLst/>
              <a:uLnTx/>
              <a:uFillTx/>
              <a:latin typeface="Tropika"/>
              <a:ea typeface="+mn-ea"/>
              <a:cs typeface="+mn-cs"/>
            </a:endParaRPr>
          </a:p>
        </p:txBody>
      </p:sp>
      <p:pic>
        <p:nvPicPr>
          <p:cNvPr id="4" name="Content Placeholder 3">
            <a:extLst>
              <a:ext uri="{FF2B5EF4-FFF2-40B4-BE49-F238E27FC236}">
                <a16:creationId xmlns:a16="http://schemas.microsoft.com/office/drawing/2014/main" id="{31D39C1F-7EFC-D374-DC5E-EE37C3A597B8}"/>
              </a:ext>
            </a:extLst>
          </p:cNvPr>
          <p:cNvPicPr>
            <a:picLocks noChangeAspect="1"/>
          </p:cNvPicPr>
          <p:nvPr/>
        </p:nvPicPr>
        <p:blipFill>
          <a:blip r:embed="rId5"/>
          <a:stretch>
            <a:fillRect/>
          </a:stretch>
        </p:blipFill>
        <p:spPr>
          <a:xfrm>
            <a:off x="9118779" y="2781300"/>
            <a:ext cx="7670442" cy="5797427"/>
          </a:xfrm>
          <a:prstGeom prst="rect">
            <a:avLst/>
          </a:prstGeom>
        </p:spPr>
      </p:pic>
      <p:sp>
        <p:nvSpPr>
          <p:cNvPr id="5" name="TextBox 18">
            <a:extLst>
              <a:ext uri="{FF2B5EF4-FFF2-40B4-BE49-F238E27FC236}">
                <a16:creationId xmlns:a16="http://schemas.microsoft.com/office/drawing/2014/main" id="{5A35AFC2-99BC-D934-D85D-696784C92B62}"/>
              </a:ext>
            </a:extLst>
          </p:cNvPr>
          <p:cNvSpPr txBox="1"/>
          <p:nvPr/>
        </p:nvSpPr>
        <p:spPr>
          <a:xfrm>
            <a:off x="-1028700" y="5295900"/>
            <a:ext cx="11582400" cy="973343"/>
          </a:xfrm>
          <a:prstGeom prst="rect">
            <a:avLst/>
          </a:prstGeom>
        </p:spPr>
        <p:txBody>
          <a:bodyPr wrap="square" lIns="0" tIns="0" rIns="0" bIns="0" rtlCol="0" anchor="t">
            <a:spAutoFit/>
          </a:bodyPr>
          <a:lstStyle/>
          <a:p>
            <a:pPr algn="ctr">
              <a:lnSpc>
                <a:spcPts val="7337"/>
              </a:lnSpc>
            </a:pPr>
            <a:r>
              <a:rPr lang="en-US" sz="7490" dirty="0">
                <a:solidFill>
                  <a:srgbClr val="000000"/>
                </a:solidFill>
                <a:latin typeface="Tropika"/>
              </a:rPr>
              <a:t>Identifying the link</a:t>
            </a:r>
          </a:p>
        </p:txBody>
      </p:sp>
    </p:spTree>
    <p:extLst>
      <p:ext uri="{BB962C8B-B14F-4D97-AF65-F5344CB8AC3E}">
        <p14:creationId xmlns:p14="http://schemas.microsoft.com/office/powerpoint/2010/main" val="371039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0738ED3F-1787-78D7-7C8F-4F66A782A086}"/>
              </a:ext>
            </a:extLst>
          </p:cNvPr>
          <p:cNvSpPr/>
          <p:nvPr/>
        </p:nvSpPr>
        <p:spPr>
          <a:xfrm>
            <a:off x="-59458" y="9369"/>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31632" y="2019300"/>
            <a:ext cx="10625643" cy="7705475"/>
          </a:xfrm>
          <a:custGeom>
            <a:avLst/>
            <a:gdLst/>
            <a:ahLst/>
            <a:cxnLst/>
            <a:rect l="l" t="t" r="r" b="b"/>
            <a:pathLst>
              <a:path w="10625643" h="7705475">
                <a:moveTo>
                  <a:pt x="0" y="0"/>
                </a:moveTo>
                <a:lnTo>
                  <a:pt x="10625642" y="0"/>
                </a:lnTo>
                <a:lnTo>
                  <a:pt x="10625642" y="7705475"/>
                </a:lnTo>
                <a:lnTo>
                  <a:pt x="0" y="7705475"/>
                </a:lnTo>
                <a:lnTo>
                  <a:pt x="0" y="0"/>
                </a:lnTo>
                <a:close/>
              </a:path>
            </a:pathLst>
          </a:custGeom>
          <a:blipFill>
            <a:blip r:embed="rId5"/>
            <a:stretch>
              <a:fillRect/>
            </a:stretch>
          </a:blipFill>
        </p:spPr>
        <p:txBody>
          <a:bodyPr/>
          <a:lstStyle/>
          <a:p>
            <a:endParaRPr lang="en-GB" dirty="0"/>
          </a:p>
        </p:txBody>
      </p:sp>
      <p:sp>
        <p:nvSpPr>
          <p:cNvPr id="4" name="TextBox 4"/>
          <p:cNvSpPr txBox="1"/>
          <p:nvPr/>
        </p:nvSpPr>
        <p:spPr>
          <a:xfrm>
            <a:off x="131632" y="467531"/>
            <a:ext cx="7973242" cy="943991"/>
          </a:xfrm>
          <a:prstGeom prst="rect">
            <a:avLst/>
          </a:prstGeom>
        </p:spPr>
        <p:txBody>
          <a:bodyPr lIns="0" tIns="0" rIns="0" bIns="0" rtlCol="0" anchor="t">
            <a:spAutoFit/>
          </a:bodyPr>
          <a:lstStyle/>
          <a:p>
            <a:pPr algn="ctr">
              <a:lnSpc>
                <a:spcPts val="7337"/>
              </a:lnSpc>
            </a:pPr>
            <a:r>
              <a:rPr lang="en-US" sz="6794" dirty="0">
                <a:solidFill>
                  <a:srgbClr val="000000"/>
                </a:solidFill>
                <a:latin typeface="Tropika"/>
              </a:rPr>
              <a:t>Physical Symptoms</a:t>
            </a:r>
          </a:p>
        </p:txBody>
      </p:sp>
      <p:pic>
        <p:nvPicPr>
          <p:cNvPr id="7" name="Picture 6">
            <a:extLst>
              <a:ext uri="{FF2B5EF4-FFF2-40B4-BE49-F238E27FC236}">
                <a16:creationId xmlns:a16="http://schemas.microsoft.com/office/drawing/2014/main" id="{D166268E-E401-4035-F271-1DABBDBF2EA2}"/>
              </a:ext>
            </a:extLst>
          </p:cNvPr>
          <p:cNvPicPr>
            <a:picLocks noChangeAspect="1"/>
          </p:cNvPicPr>
          <p:nvPr/>
        </p:nvPicPr>
        <p:blipFill rotWithShape="1">
          <a:blip r:embed="rId6"/>
          <a:srcRect l="34167" t="21852" r="34583" b="5465"/>
          <a:stretch/>
        </p:blipFill>
        <p:spPr>
          <a:xfrm>
            <a:off x="10518637" y="457991"/>
            <a:ext cx="7162800" cy="93710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12">
            <a:extLst>
              <a:ext uri="{FF2B5EF4-FFF2-40B4-BE49-F238E27FC236}">
                <a16:creationId xmlns:a16="http://schemas.microsoft.com/office/drawing/2014/main" id="{816E1897-15EB-B2CF-2864-F98DF23E90D7}"/>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2" name="TextBox 2"/>
          <p:cNvSpPr txBox="1"/>
          <p:nvPr/>
        </p:nvSpPr>
        <p:spPr>
          <a:xfrm>
            <a:off x="-1196004" y="416315"/>
            <a:ext cx="9972342" cy="1047659"/>
          </a:xfrm>
          <a:prstGeom prst="rect">
            <a:avLst/>
          </a:prstGeom>
        </p:spPr>
        <p:txBody>
          <a:bodyPr lIns="0" tIns="0" rIns="0" bIns="0" rtlCol="0" anchor="t">
            <a:spAutoFit/>
          </a:bodyPr>
          <a:lstStyle/>
          <a:p>
            <a:pPr algn="ctr">
              <a:lnSpc>
                <a:spcPts val="8093"/>
              </a:lnSpc>
            </a:pPr>
            <a:r>
              <a:rPr lang="en-US" sz="7494" dirty="0">
                <a:solidFill>
                  <a:srgbClr val="000000"/>
                </a:solidFill>
                <a:latin typeface="Tropika"/>
              </a:rPr>
              <a:t>Anxious Thoughts</a:t>
            </a:r>
          </a:p>
        </p:txBody>
      </p:sp>
      <p:sp>
        <p:nvSpPr>
          <p:cNvPr id="4" name="Freeform 4"/>
          <p:cNvSpPr/>
          <p:nvPr/>
        </p:nvSpPr>
        <p:spPr>
          <a:xfrm rot="-88715">
            <a:off x="8032169" y="4002159"/>
            <a:ext cx="2194910" cy="2988120"/>
          </a:xfrm>
          <a:custGeom>
            <a:avLst/>
            <a:gdLst/>
            <a:ahLst/>
            <a:cxnLst/>
            <a:rect l="l" t="t" r="r" b="b"/>
            <a:pathLst>
              <a:path w="2194910" h="2988120">
                <a:moveTo>
                  <a:pt x="0" y="0"/>
                </a:moveTo>
                <a:lnTo>
                  <a:pt x="2194910" y="0"/>
                </a:lnTo>
                <a:lnTo>
                  <a:pt x="2194910" y="2988120"/>
                </a:lnTo>
                <a:lnTo>
                  <a:pt x="0" y="2988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0499298" y="2673618"/>
            <a:ext cx="4045574" cy="1279873"/>
          </a:xfrm>
          <a:custGeom>
            <a:avLst/>
            <a:gdLst/>
            <a:ahLst/>
            <a:cxnLst/>
            <a:rect l="l" t="t" r="r" b="b"/>
            <a:pathLst>
              <a:path w="4045574" h="1279873">
                <a:moveTo>
                  <a:pt x="0" y="0"/>
                </a:moveTo>
                <a:lnTo>
                  <a:pt x="4045574" y="0"/>
                </a:lnTo>
                <a:lnTo>
                  <a:pt x="4045574" y="1279872"/>
                </a:lnTo>
                <a:lnTo>
                  <a:pt x="0" y="1279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6" name="Group 6"/>
          <p:cNvGrpSpPr/>
          <p:nvPr/>
        </p:nvGrpSpPr>
        <p:grpSpPr>
          <a:xfrm rot="-168735">
            <a:off x="10639721" y="2795190"/>
            <a:ext cx="3685849" cy="1106031"/>
            <a:chOff x="0" y="0"/>
            <a:chExt cx="982088" cy="294700"/>
          </a:xfrm>
        </p:grpSpPr>
        <p:sp>
          <p:nvSpPr>
            <p:cNvPr id="7" name="Freeform 7"/>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8" name="TextBox 8"/>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Everyone hates me</a:t>
              </a:r>
            </a:p>
          </p:txBody>
        </p:sp>
      </p:grpSp>
      <p:sp>
        <p:nvSpPr>
          <p:cNvPr id="9" name="Freeform 9"/>
          <p:cNvSpPr/>
          <p:nvPr/>
        </p:nvSpPr>
        <p:spPr>
          <a:xfrm>
            <a:off x="13213726" y="3826143"/>
            <a:ext cx="4045574" cy="1279873"/>
          </a:xfrm>
          <a:custGeom>
            <a:avLst/>
            <a:gdLst/>
            <a:ahLst/>
            <a:cxnLst/>
            <a:rect l="l" t="t" r="r" b="b"/>
            <a:pathLst>
              <a:path w="4045574" h="1279873">
                <a:moveTo>
                  <a:pt x="0" y="0"/>
                </a:moveTo>
                <a:lnTo>
                  <a:pt x="4045574" y="0"/>
                </a:lnTo>
                <a:lnTo>
                  <a:pt x="4045574" y="1279872"/>
                </a:lnTo>
                <a:lnTo>
                  <a:pt x="0" y="1279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0" name="Group 10"/>
          <p:cNvGrpSpPr/>
          <p:nvPr/>
        </p:nvGrpSpPr>
        <p:grpSpPr>
          <a:xfrm rot="-168735">
            <a:off x="13354724" y="3947701"/>
            <a:ext cx="3685849" cy="1129448"/>
            <a:chOff x="0" y="0"/>
            <a:chExt cx="982088" cy="300939"/>
          </a:xfrm>
        </p:grpSpPr>
        <p:sp>
          <p:nvSpPr>
            <p:cNvPr id="11" name="Freeform 11"/>
            <p:cNvSpPr/>
            <p:nvPr/>
          </p:nvSpPr>
          <p:spPr>
            <a:xfrm>
              <a:off x="0" y="0"/>
              <a:ext cx="982088" cy="300939"/>
            </a:xfrm>
            <a:custGeom>
              <a:avLst/>
              <a:gdLst/>
              <a:ahLst/>
              <a:cxnLst/>
              <a:rect l="l" t="t" r="r" b="b"/>
              <a:pathLst>
                <a:path w="982088" h="300939">
                  <a:moveTo>
                    <a:pt x="491044" y="0"/>
                  </a:moveTo>
                  <a:cubicBezTo>
                    <a:pt x="219848" y="0"/>
                    <a:pt x="0" y="67368"/>
                    <a:pt x="0" y="150470"/>
                  </a:cubicBezTo>
                  <a:cubicBezTo>
                    <a:pt x="0" y="233572"/>
                    <a:pt x="219848" y="300939"/>
                    <a:pt x="491044" y="300939"/>
                  </a:cubicBezTo>
                  <a:cubicBezTo>
                    <a:pt x="762240" y="300939"/>
                    <a:pt x="982088" y="233572"/>
                    <a:pt x="982088" y="150470"/>
                  </a:cubicBezTo>
                  <a:cubicBezTo>
                    <a:pt x="982088" y="67368"/>
                    <a:pt x="762240" y="0"/>
                    <a:pt x="491044" y="0"/>
                  </a:cubicBezTo>
                  <a:close/>
                </a:path>
              </a:pathLst>
            </a:custGeom>
            <a:solidFill>
              <a:srgbClr val="F8A4A4"/>
            </a:solidFill>
          </p:spPr>
          <p:txBody>
            <a:bodyPr/>
            <a:lstStyle/>
            <a:p>
              <a:endParaRPr lang="en-GB"/>
            </a:p>
          </p:txBody>
        </p:sp>
        <p:sp>
          <p:nvSpPr>
            <p:cNvPr id="12" name="TextBox 12"/>
            <p:cNvSpPr txBox="1"/>
            <p:nvPr/>
          </p:nvSpPr>
          <p:spPr>
            <a:xfrm>
              <a:off x="92071" y="28213"/>
              <a:ext cx="797946" cy="244513"/>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What if people are talking about me</a:t>
              </a:r>
            </a:p>
          </p:txBody>
        </p:sp>
      </p:grpSp>
      <p:sp>
        <p:nvSpPr>
          <p:cNvPr id="13" name="Freeform 13"/>
          <p:cNvSpPr/>
          <p:nvPr/>
        </p:nvSpPr>
        <p:spPr>
          <a:xfrm>
            <a:off x="7055737" y="7141631"/>
            <a:ext cx="4045574" cy="1279873"/>
          </a:xfrm>
          <a:custGeom>
            <a:avLst/>
            <a:gdLst/>
            <a:ahLst/>
            <a:cxnLst/>
            <a:rect l="l" t="t" r="r" b="b"/>
            <a:pathLst>
              <a:path w="4045574" h="1279873">
                <a:moveTo>
                  <a:pt x="0" y="0"/>
                </a:moveTo>
                <a:lnTo>
                  <a:pt x="4045575" y="0"/>
                </a:lnTo>
                <a:lnTo>
                  <a:pt x="4045575" y="1279872"/>
                </a:lnTo>
                <a:lnTo>
                  <a:pt x="0" y="1279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nvGrpSpPr>
          <p:cNvPr id="14" name="Group 14"/>
          <p:cNvGrpSpPr/>
          <p:nvPr/>
        </p:nvGrpSpPr>
        <p:grpSpPr>
          <a:xfrm rot="-168735">
            <a:off x="7196161" y="7263203"/>
            <a:ext cx="3685849" cy="1106031"/>
            <a:chOff x="0" y="0"/>
            <a:chExt cx="982088" cy="294700"/>
          </a:xfrm>
        </p:grpSpPr>
        <p:sp>
          <p:nvSpPr>
            <p:cNvPr id="15" name="Freeform 15"/>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16" name="TextBox 16"/>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I can’t cope</a:t>
              </a:r>
            </a:p>
          </p:txBody>
        </p:sp>
      </p:grpSp>
      <p:sp>
        <p:nvSpPr>
          <p:cNvPr id="17" name="Freeform 17"/>
          <p:cNvSpPr/>
          <p:nvPr/>
        </p:nvSpPr>
        <p:spPr>
          <a:xfrm>
            <a:off x="610728" y="2948296"/>
            <a:ext cx="3633914" cy="1149638"/>
          </a:xfrm>
          <a:custGeom>
            <a:avLst/>
            <a:gdLst/>
            <a:ahLst/>
            <a:cxnLst/>
            <a:rect l="l" t="t" r="r" b="b"/>
            <a:pathLst>
              <a:path w="3633914" h="1149638">
                <a:moveTo>
                  <a:pt x="0" y="0"/>
                </a:moveTo>
                <a:lnTo>
                  <a:pt x="3633913" y="0"/>
                </a:lnTo>
                <a:lnTo>
                  <a:pt x="3633913" y="1149638"/>
                </a:lnTo>
                <a:lnTo>
                  <a:pt x="0" y="11496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grpSp>
        <p:nvGrpSpPr>
          <p:cNvPr id="18" name="Group 18"/>
          <p:cNvGrpSpPr/>
          <p:nvPr/>
        </p:nvGrpSpPr>
        <p:grpSpPr>
          <a:xfrm rot="-168735">
            <a:off x="737118" y="3056564"/>
            <a:ext cx="3348590" cy="1004828"/>
            <a:chOff x="0" y="0"/>
            <a:chExt cx="982088" cy="294700"/>
          </a:xfrm>
        </p:grpSpPr>
        <p:sp>
          <p:nvSpPr>
            <p:cNvPr id="19" name="Freeform 19"/>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20" name="TextBox 20"/>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People are judging me </a:t>
              </a:r>
            </a:p>
          </p:txBody>
        </p:sp>
      </p:grpSp>
      <p:sp>
        <p:nvSpPr>
          <p:cNvPr id="21" name="Freeform 21"/>
          <p:cNvSpPr/>
          <p:nvPr/>
        </p:nvSpPr>
        <p:spPr>
          <a:xfrm>
            <a:off x="11875848" y="7383176"/>
            <a:ext cx="5758463" cy="1821768"/>
          </a:xfrm>
          <a:custGeom>
            <a:avLst/>
            <a:gdLst/>
            <a:ahLst/>
            <a:cxnLst/>
            <a:rect l="l" t="t" r="r" b="b"/>
            <a:pathLst>
              <a:path w="5758463" h="1821768">
                <a:moveTo>
                  <a:pt x="0" y="0"/>
                </a:moveTo>
                <a:lnTo>
                  <a:pt x="5758463" y="0"/>
                </a:lnTo>
                <a:lnTo>
                  <a:pt x="5758463" y="1821768"/>
                </a:lnTo>
                <a:lnTo>
                  <a:pt x="0" y="18217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2" name="Group 22"/>
          <p:cNvGrpSpPr/>
          <p:nvPr/>
        </p:nvGrpSpPr>
        <p:grpSpPr>
          <a:xfrm rot="-168735">
            <a:off x="12075726" y="7556222"/>
            <a:ext cx="5246431" cy="1574322"/>
            <a:chOff x="0" y="0"/>
            <a:chExt cx="982088" cy="294700"/>
          </a:xfrm>
        </p:grpSpPr>
        <p:sp>
          <p:nvSpPr>
            <p:cNvPr id="23" name="Freeform 23"/>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24" name="TextBox 24"/>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Something bad is going to happen</a:t>
              </a:r>
            </a:p>
          </p:txBody>
        </p:sp>
      </p:grpSp>
      <p:sp>
        <p:nvSpPr>
          <p:cNvPr id="29" name="Freeform 29"/>
          <p:cNvSpPr/>
          <p:nvPr/>
        </p:nvSpPr>
        <p:spPr>
          <a:xfrm>
            <a:off x="3003823" y="1846423"/>
            <a:ext cx="3768621" cy="1192255"/>
          </a:xfrm>
          <a:custGeom>
            <a:avLst/>
            <a:gdLst/>
            <a:ahLst/>
            <a:cxnLst/>
            <a:rect l="l" t="t" r="r" b="b"/>
            <a:pathLst>
              <a:path w="3768621" h="1192255">
                <a:moveTo>
                  <a:pt x="0" y="0"/>
                </a:moveTo>
                <a:lnTo>
                  <a:pt x="3768621" y="0"/>
                </a:lnTo>
                <a:lnTo>
                  <a:pt x="3768621" y="1192254"/>
                </a:lnTo>
                <a:lnTo>
                  <a:pt x="0" y="11922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30" name="Group 30"/>
          <p:cNvGrpSpPr/>
          <p:nvPr/>
        </p:nvGrpSpPr>
        <p:grpSpPr>
          <a:xfrm rot="-168735">
            <a:off x="3134633" y="1959672"/>
            <a:ext cx="3433523" cy="1030314"/>
            <a:chOff x="0" y="0"/>
            <a:chExt cx="982088" cy="294700"/>
          </a:xfrm>
        </p:grpSpPr>
        <p:sp>
          <p:nvSpPr>
            <p:cNvPr id="31" name="Freeform 31"/>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32" name="TextBox 32"/>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What if I am sick?</a:t>
              </a:r>
            </a:p>
          </p:txBody>
        </p:sp>
      </p:grpSp>
      <p:sp>
        <p:nvSpPr>
          <p:cNvPr id="33" name="Freeform 33"/>
          <p:cNvSpPr/>
          <p:nvPr/>
        </p:nvSpPr>
        <p:spPr>
          <a:xfrm>
            <a:off x="6656934" y="2160417"/>
            <a:ext cx="4045574" cy="1279873"/>
          </a:xfrm>
          <a:custGeom>
            <a:avLst/>
            <a:gdLst/>
            <a:ahLst/>
            <a:cxnLst/>
            <a:rect l="l" t="t" r="r" b="b"/>
            <a:pathLst>
              <a:path w="4045574" h="1279873">
                <a:moveTo>
                  <a:pt x="0" y="0"/>
                </a:moveTo>
                <a:lnTo>
                  <a:pt x="4045574" y="0"/>
                </a:lnTo>
                <a:lnTo>
                  <a:pt x="4045574" y="1279873"/>
                </a:lnTo>
                <a:lnTo>
                  <a:pt x="0" y="1279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34" name="Group 34"/>
          <p:cNvGrpSpPr/>
          <p:nvPr/>
        </p:nvGrpSpPr>
        <p:grpSpPr>
          <a:xfrm rot="-168735">
            <a:off x="6797358" y="2281990"/>
            <a:ext cx="3685849" cy="1106031"/>
            <a:chOff x="0" y="0"/>
            <a:chExt cx="982088" cy="294700"/>
          </a:xfrm>
        </p:grpSpPr>
        <p:sp>
          <p:nvSpPr>
            <p:cNvPr id="35" name="Freeform 35"/>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36" name="TextBox 36"/>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What if I fail my test?</a:t>
              </a:r>
            </a:p>
          </p:txBody>
        </p:sp>
      </p:grpSp>
      <p:sp>
        <p:nvSpPr>
          <p:cNvPr id="37" name="Freeform 37"/>
          <p:cNvSpPr/>
          <p:nvPr/>
        </p:nvSpPr>
        <p:spPr>
          <a:xfrm>
            <a:off x="321535" y="7498781"/>
            <a:ext cx="5758463" cy="1821768"/>
          </a:xfrm>
          <a:custGeom>
            <a:avLst/>
            <a:gdLst/>
            <a:ahLst/>
            <a:cxnLst/>
            <a:rect l="l" t="t" r="r" b="b"/>
            <a:pathLst>
              <a:path w="5758463" h="1821768">
                <a:moveTo>
                  <a:pt x="0" y="0"/>
                </a:moveTo>
                <a:lnTo>
                  <a:pt x="5758463" y="0"/>
                </a:lnTo>
                <a:lnTo>
                  <a:pt x="5758463" y="1821768"/>
                </a:lnTo>
                <a:lnTo>
                  <a:pt x="0" y="18217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38" name="Group 38"/>
          <p:cNvGrpSpPr/>
          <p:nvPr/>
        </p:nvGrpSpPr>
        <p:grpSpPr>
          <a:xfrm rot="-168735">
            <a:off x="521414" y="7671827"/>
            <a:ext cx="5246431" cy="1574322"/>
            <a:chOff x="0" y="0"/>
            <a:chExt cx="982088" cy="294700"/>
          </a:xfrm>
        </p:grpSpPr>
        <p:sp>
          <p:nvSpPr>
            <p:cNvPr id="39" name="Freeform 39"/>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40" name="TextBox 40"/>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What if the teacher asks me to answer a question in class</a:t>
              </a:r>
            </a:p>
          </p:txBody>
        </p:sp>
      </p:grpSp>
      <p:sp>
        <p:nvSpPr>
          <p:cNvPr id="41" name="Freeform 41"/>
          <p:cNvSpPr/>
          <p:nvPr/>
        </p:nvSpPr>
        <p:spPr>
          <a:xfrm>
            <a:off x="6890968" y="8719727"/>
            <a:ext cx="4500418" cy="1423769"/>
          </a:xfrm>
          <a:custGeom>
            <a:avLst/>
            <a:gdLst/>
            <a:ahLst/>
            <a:cxnLst/>
            <a:rect l="l" t="t" r="r" b="b"/>
            <a:pathLst>
              <a:path w="4500418" h="1423769">
                <a:moveTo>
                  <a:pt x="0" y="0"/>
                </a:moveTo>
                <a:lnTo>
                  <a:pt x="4500419" y="0"/>
                </a:lnTo>
                <a:lnTo>
                  <a:pt x="4500419" y="1423769"/>
                </a:lnTo>
                <a:lnTo>
                  <a:pt x="0" y="14237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42" name="Group 42"/>
          <p:cNvGrpSpPr/>
          <p:nvPr/>
        </p:nvGrpSpPr>
        <p:grpSpPr>
          <a:xfrm rot="-168735">
            <a:off x="7047180" y="8854968"/>
            <a:ext cx="4100250" cy="1230382"/>
            <a:chOff x="0" y="0"/>
            <a:chExt cx="982088" cy="294700"/>
          </a:xfrm>
        </p:grpSpPr>
        <p:sp>
          <p:nvSpPr>
            <p:cNvPr id="43" name="Freeform 43"/>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44" name="TextBox 44"/>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I feel like I’m falling behind</a:t>
              </a:r>
            </a:p>
          </p:txBody>
        </p:sp>
      </p:grpSp>
      <p:sp>
        <p:nvSpPr>
          <p:cNvPr id="45" name="Freeform 45"/>
          <p:cNvSpPr/>
          <p:nvPr/>
        </p:nvSpPr>
        <p:spPr>
          <a:xfrm>
            <a:off x="1806364" y="4181033"/>
            <a:ext cx="5758463" cy="1821768"/>
          </a:xfrm>
          <a:custGeom>
            <a:avLst/>
            <a:gdLst/>
            <a:ahLst/>
            <a:cxnLst/>
            <a:rect l="l" t="t" r="r" b="b"/>
            <a:pathLst>
              <a:path w="5758463" h="1821768">
                <a:moveTo>
                  <a:pt x="0" y="0"/>
                </a:moveTo>
                <a:lnTo>
                  <a:pt x="5758463" y="0"/>
                </a:lnTo>
                <a:lnTo>
                  <a:pt x="5758463" y="1821768"/>
                </a:lnTo>
                <a:lnTo>
                  <a:pt x="0" y="18217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46" name="Group 46"/>
          <p:cNvGrpSpPr/>
          <p:nvPr/>
        </p:nvGrpSpPr>
        <p:grpSpPr>
          <a:xfrm rot="-168735">
            <a:off x="2006243" y="4354079"/>
            <a:ext cx="5246431" cy="1574322"/>
            <a:chOff x="0" y="0"/>
            <a:chExt cx="982088" cy="294700"/>
          </a:xfrm>
        </p:grpSpPr>
        <p:sp>
          <p:nvSpPr>
            <p:cNvPr id="47" name="Freeform 47"/>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48" name="TextBox 48"/>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What if my friend doesn’t speak to me? What if I am alone at break and lunchtime.</a:t>
              </a:r>
            </a:p>
          </p:txBody>
        </p:sp>
      </p:grpSp>
      <p:sp>
        <p:nvSpPr>
          <p:cNvPr id="49" name="Freeform 49"/>
          <p:cNvSpPr/>
          <p:nvPr/>
        </p:nvSpPr>
        <p:spPr>
          <a:xfrm>
            <a:off x="10968307" y="5442447"/>
            <a:ext cx="4371921" cy="1383117"/>
          </a:xfrm>
          <a:custGeom>
            <a:avLst/>
            <a:gdLst/>
            <a:ahLst/>
            <a:cxnLst/>
            <a:rect l="l" t="t" r="r" b="b"/>
            <a:pathLst>
              <a:path w="4371921" h="1383117">
                <a:moveTo>
                  <a:pt x="0" y="0"/>
                </a:moveTo>
                <a:lnTo>
                  <a:pt x="4371921" y="0"/>
                </a:lnTo>
                <a:lnTo>
                  <a:pt x="4371921" y="1383117"/>
                </a:lnTo>
                <a:lnTo>
                  <a:pt x="0" y="13831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50" name="Group 50"/>
          <p:cNvGrpSpPr/>
          <p:nvPr/>
        </p:nvGrpSpPr>
        <p:grpSpPr>
          <a:xfrm rot="-168735">
            <a:off x="11120058" y="5573826"/>
            <a:ext cx="3983178" cy="1195252"/>
            <a:chOff x="0" y="0"/>
            <a:chExt cx="982088" cy="294700"/>
          </a:xfrm>
        </p:grpSpPr>
        <p:sp>
          <p:nvSpPr>
            <p:cNvPr id="51" name="Freeform 51"/>
            <p:cNvSpPr/>
            <p:nvPr/>
          </p:nvSpPr>
          <p:spPr>
            <a:xfrm>
              <a:off x="0" y="0"/>
              <a:ext cx="982088" cy="294700"/>
            </a:xfrm>
            <a:custGeom>
              <a:avLst/>
              <a:gdLst/>
              <a:ahLst/>
              <a:cxnLst/>
              <a:rect l="l" t="t" r="r" b="b"/>
              <a:pathLst>
                <a:path w="982088" h="294700">
                  <a:moveTo>
                    <a:pt x="491044" y="0"/>
                  </a:moveTo>
                  <a:cubicBezTo>
                    <a:pt x="219848" y="0"/>
                    <a:pt x="0" y="65971"/>
                    <a:pt x="0" y="147350"/>
                  </a:cubicBezTo>
                  <a:cubicBezTo>
                    <a:pt x="0" y="228729"/>
                    <a:pt x="219848" y="294700"/>
                    <a:pt x="491044" y="294700"/>
                  </a:cubicBezTo>
                  <a:cubicBezTo>
                    <a:pt x="762240" y="294700"/>
                    <a:pt x="982088" y="228729"/>
                    <a:pt x="982088" y="147350"/>
                  </a:cubicBezTo>
                  <a:cubicBezTo>
                    <a:pt x="982088" y="65971"/>
                    <a:pt x="762240" y="0"/>
                    <a:pt x="491044" y="0"/>
                  </a:cubicBezTo>
                  <a:close/>
                </a:path>
              </a:pathLst>
            </a:custGeom>
            <a:solidFill>
              <a:srgbClr val="F8A4A4"/>
            </a:solidFill>
          </p:spPr>
          <p:txBody>
            <a:bodyPr/>
            <a:lstStyle/>
            <a:p>
              <a:endParaRPr lang="en-GB"/>
            </a:p>
          </p:txBody>
        </p:sp>
        <p:sp>
          <p:nvSpPr>
            <p:cNvPr id="52" name="TextBox 52"/>
            <p:cNvSpPr txBox="1"/>
            <p:nvPr/>
          </p:nvSpPr>
          <p:spPr>
            <a:xfrm>
              <a:off x="92071" y="27628"/>
              <a:ext cx="797946" cy="239444"/>
            </a:xfrm>
            <a:prstGeom prst="rect">
              <a:avLst/>
            </a:prstGeom>
          </p:spPr>
          <p:txBody>
            <a:bodyPr lIns="50800" tIns="50800" rIns="50800" bIns="50800" rtlCol="0" anchor="ctr"/>
            <a:lstStyle/>
            <a:p>
              <a:pPr algn="ctr">
                <a:lnSpc>
                  <a:spcPts val="2520"/>
                </a:lnSpc>
              </a:pPr>
              <a:r>
                <a:rPr lang="en-US" sz="2100" dirty="0">
                  <a:solidFill>
                    <a:srgbClr val="000000"/>
                  </a:solidFill>
                  <a:latin typeface="One Little Font"/>
                </a:rPr>
                <a:t>There’s too much noise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7" grpId="0" animBg="1"/>
      <p:bldP spid="21" grpId="0" animBg="1"/>
      <p:bldP spid="29" grpId="0" animBg="1"/>
      <p:bldP spid="33" grpId="0" animBg="1"/>
      <p:bldP spid="37" grpId="0" animBg="1"/>
      <p:bldP spid="41" grpId="0" animBg="1"/>
      <p:bldP spid="45"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A3A50E-9E20-3A65-5783-B66975F7766A}"/>
              </a:ext>
            </a:extLst>
          </p:cNvPr>
          <p:cNvPicPr>
            <a:picLocks noChangeAspect="1"/>
          </p:cNvPicPr>
          <p:nvPr/>
        </p:nvPicPr>
        <p:blipFill>
          <a:blip r:embed="rId2"/>
          <a:srcRect t="15184"/>
          <a:stretch/>
        </p:blipFill>
        <p:spPr>
          <a:xfrm>
            <a:off x="4488335" y="2240161"/>
            <a:ext cx="9311330" cy="7467600"/>
          </a:xfrm>
          <a:prstGeom prst="rect">
            <a:avLst/>
          </a:prstGeom>
        </p:spPr>
      </p:pic>
      <p:sp>
        <p:nvSpPr>
          <p:cNvPr id="3" name="Freeform 12">
            <a:extLst>
              <a:ext uri="{FF2B5EF4-FFF2-40B4-BE49-F238E27FC236}">
                <a16:creationId xmlns:a16="http://schemas.microsoft.com/office/drawing/2014/main" id="{2EAD8EAD-C134-5734-AAD8-190D9C31F110}"/>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TextBox 2">
            <a:extLst>
              <a:ext uri="{FF2B5EF4-FFF2-40B4-BE49-F238E27FC236}">
                <a16:creationId xmlns:a16="http://schemas.microsoft.com/office/drawing/2014/main" id="{F9982740-E95A-833C-67DB-D787F8C73C07}"/>
              </a:ext>
            </a:extLst>
          </p:cNvPr>
          <p:cNvSpPr txBox="1"/>
          <p:nvPr/>
        </p:nvSpPr>
        <p:spPr>
          <a:xfrm>
            <a:off x="-910324" y="412398"/>
            <a:ext cx="9972342" cy="1050416"/>
          </a:xfrm>
          <a:prstGeom prst="rect">
            <a:avLst/>
          </a:prstGeom>
        </p:spPr>
        <p:txBody>
          <a:bodyPr lIns="0" tIns="0" rIns="0" bIns="0" rtlCol="0" anchor="t">
            <a:spAutoFit/>
          </a:bodyPr>
          <a:lstStyle/>
          <a:p>
            <a:pPr algn="ctr">
              <a:lnSpc>
                <a:spcPts val="8093"/>
              </a:lnSpc>
            </a:pPr>
            <a:r>
              <a:rPr lang="en-US" sz="7494" dirty="0">
                <a:solidFill>
                  <a:srgbClr val="000000"/>
                </a:solidFill>
                <a:latin typeface="Tropika"/>
              </a:rPr>
              <a:t>Anxious </a:t>
            </a:r>
            <a:r>
              <a:rPr lang="en-US" sz="7494" dirty="0" err="1">
                <a:solidFill>
                  <a:srgbClr val="000000"/>
                </a:solidFill>
                <a:latin typeface="Tropika"/>
              </a:rPr>
              <a:t>Behaviours</a:t>
            </a:r>
            <a:endParaRPr lang="en-US" sz="7494" dirty="0">
              <a:solidFill>
                <a:srgbClr val="000000"/>
              </a:solidFill>
              <a:latin typeface="Tropika"/>
            </a:endParaRPr>
          </a:p>
        </p:txBody>
      </p:sp>
    </p:spTree>
    <p:extLst>
      <p:ext uri="{BB962C8B-B14F-4D97-AF65-F5344CB8AC3E}">
        <p14:creationId xmlns:p14="http://schemas.microsoft.com/office/powerpoint/2010/main" val="360713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6502F9-2158-2DEF-A2EE-F37E12E234BF}"/>
              </a:ext>
            </a:extLst>
          </p:cNvPr>
          <p:cNvPicPr>
            <a:picLocks noChangeAspect="1"/>
          </p:cNvPicPr>
          <p:nvPr/>
        </p:nvPicPr>
        <p:blipFill rotWithShape="1">
          <a:blip r:embed="rId3"/>
          <a:srcRect l="32084" t="21111" r="34166" b="4814"/>
          <a:stretch/>
        </p:blipFill>
        <p:spPr>
          <a:xfrm>
            <a:off x="5486400" y="298685"/>
            <a:ext cx="7848600" cy="9689629"/>
          </a:xfrm>
          <a:prstGeom prst="rect">
            <a:avLst/>
          </a:prstGeom>
        </p:spPr>
      </p:pic>
      <p:sp>
        <p:nvSpPr>
          <p:cNvPr id="2" name="TextBox 19">
            <a:extLst>
              <a:ext uri="{FF2B5EF4-FFF2-40B4-BE49-F238E27FC236}">
                <a16:creationId xmlns:a16="http://schemas.microsoft.com/office/drawing/2014/main" id="{4E641F69-C604-6AB9-6443-F104EB2BFDFB}"/>
              </a:ext>
            </a:extLst>
          </p:cNvPr>
          <p:cNvSpPr txBox="1"/>
          <p:nvPr/>
        </p:nvSpPr>
        <p:spPr>
          <a:xfrm>
            <a:off x="762000" y="3390900"/>
            <a:ext cx="4179930" cy="3077766"/>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One Little Font"/>
                <a:ea typeface="+mn-ea"/>
                <a:cs typeface="+mn-cs"/>
              </a:rPr>
              <a:t>Anxiety can trigger anger and challenging </a:t>
            </a:r>
            <a:r>
              <a:rPr kumimoji="0" lang="en-US" sz="4000" b="0" i="0" u="none" strike="noStrike" kern="1200" cap="none" spc="0" normalizeH="0" baseline="0" noProof="0" dirty="0" err="1">
                <a:ln>
                  <a:noFill/>
                </a:ln>
                <a:solidFill>
                  <a:srgbClr val="000000"/>
                </a:solidFill>
                <a:effectLst/>
                <a:uLnTx/>
                <a:uFillTx/>
                <a:latin typeface="One Little Font"/>
                <a:ea typeface="+mn-ea"/>
                <a:cs typeface="+mn-cs"/>
              </a:rPr>
              <a:t>behaviour</a:t>
            </a:r>
            <a:r>
              <a:rPr kumimoji="0" lang="en-US" sz="4000" b="0" i="0" u="none" strike="noStrike" kern="1200" cap="none" spc="0" normalizeH="0" baseline="0" noProof="0" dirty="0">
                <a:ln>
                  <a:noFill/>
                </a:ln>
                <a:solidFill>
                  <a:srgbClr val="000000"/>
                </a:solidFill>
                <a:effectLst/>
                <a:uLnTx/>
                <a:uFillTx/>
                <a:latin typeface="One Little Font"/>
                <a:ea typeface="+mn-ea"/>
                <a:cs typeface="+mn-cs"/>
              </a:rPr>
              <a:t> (Fight response)</a:t>
            </a:r>
          </a:p>
        </p:txBody>
      </p:sp>
      <p:sp>
        <p:nvSpPr>
          <p:cNvPr id="6" name="TextBox 19">
            <a:extLst>
              <a:ext uri="{FF2B5EF4-FFF2-40B4-BE49-F238E27FC236}">
                <a16:creationId xmlns:a16="http://schemas.microsoft.com/office/drawing/2014/main" id="{DA24744C-BF31-6C34-340A-63DBE466C49A}"/>
              </a:ext>
            </a:extLst>
          </p:cNvPr>
          <p:cNvSpPr txBox="1"/>
          <p:nvPr/>
        </p:nvSpPr>
        <p:spPr>
          <a:xfrm>
            <a:off x="14108070" y="3390900"/>
            <a:ext cx="4179930" cy="3077766"/>
          </a:xfrm>
          <a:prstGeom prst="rect">
            <a:avLst/>
          </a:prstGeom>
        </p:spPr>
        <p:txBody>
          <a:bodyPr wrap="square" lIns="0" tIns="0" rIns="0" bIns="0" rtlCol="0" anchor="t">
            <a:spAutoFit/>
          </a:bodyPr>
          <a:lstStyle/>
          <a:p>
            <a:pPr marL="0" marR="0" lvl="0" indent="0" algn="l" defTabSz="914400" rtl="0" eaLnBrk="1" fontAlgn="auto" latinLnBrk="0" hangingPunct="1">
              <a:spcBef>
                <a:spcPct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One Little Font"/>
                <a:ea typeface="+mn-ea"/>
                <a:cs typeface="+mn-cs"/>
              </a:rPr>
              <a:t>I can see / I</a:t>
            </a:r>
            <a:r>
              <a:rPr kumimoji="0" lang="en-US" sz="4000" b="0" i="0" u="none" strike="noStrike" kern="1200" cap="none" spc="0" normalizeH="0" noProof="0" dirty="0">
                <a:ln>
                  <a:noFill/>
                </a:ln>
                <a:solidFill>
                  <a:srgbClr val="000000"/>
                </a:solidFill>
                <a:effectLst/>
                <a:uLnTx/>
                <a:uFillTx/>
                <a:latin typeface="One Little Font"/>
                <a:ea typeface="+mn-ea"/>
                <a:cs typeface="+mn-cs"/>
              </a:rPr>
              <a:t> have noticed that you have been shouting. What are you feeling inside?</a:t>
            </a:r>
            <a:endParaRPr kumimoji="0" lang="en-US" sz="4000" b="0" i="0" u="none" strike="noStrike" kern="1200" cap="none" spc="0" normalizeH="0" baseline="0" noProof="0" dirty="0">
              <a:ln>
                <a:noFill/>
              </a:ln>
              <a:solidFill>
                <a:srgbClr val="000000"/>
              </a:solidFill>
              <a:effectLst/>
              <a:uLnTx/>
              <a:uFillTx/>
              <a:latin typeface="One Little Font"/>
              <a:ea typeface="+mn-ea"/>
              <a:cs typeface="+mn-cs"/>
            </a:endParaRPr>
          </a:p>
        </p:txBody>
      </p:sp>
    </p:spTree>
    <p:extLst>
      <p:ext uri="{BB962C8B-B14F-4D97-AF65-F5344CB8AC3E}">
        <p14:creationId xmlns:p14="http://schemas.microsoft.com/office/powerpoint/2010/main" val="3767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13A0B614-F405-8098-8FDE-3383A655D22C}"/>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5" name="TextBox 18">
            <a:extLst>
              <a:ext uri="{FF2B5EF4-FFF2-40B4-BE49-F238E27FC236}">
                <a16:creationId xmlns:a16="http://schemas.microsoft.com/office/drawing/2014/main" id="{BB4F00A7-C7F2-8F97-4D71-DEC3BA564612}"/>
              </a:ext>
            </a:extLst>
          </p:cNvPr>
          <p:cNvSpPr txBox="1"/>
          <p:nvPr/>
        </p:nvSpPr>
        <p:spPr>
          <a:xfrm>
            <a:off x="-2693194" y="559402"/>
            <a:ext cx="14935200" cy="1020729"/>
          </a:xfrm>
          <a:prstGeom prst="rect">
            <a:avLst/>
          </a:prstGeom>
        </p:spPr>
        <p:txBody>
          <a:bodyPr wrap="square" lIns="0" tIns="0" rIns="0" bIns="0" rtlCol="0" anchor="t">
            <a:spAutoFit/>
          </a:bodyPr>
          <a:lstStyle/>
          <a:p>
            <a:pPr algn="ctr">
              <a:lnSpc>
                <a:spcPts val="7337"/>
              </a:lnSpc>
            </a:pPr>
            <a:r>
              <a:rPr lang="en-US" sz="8800" dirty="0">
                <a:solidFill>
                  <a:srgbClr val="000000"/>
                </a:solidFill>
                <a:latin typeface="Tropika"/>
              </a:rPr>
              <a:t>The cycle of Anxiety</a:t>
            </a:r>
          </a:p>
        </p:txBody>
      </p:sp>
      <p:pic>
        <p:nvPicPr>
          <p:cNvPr id="2" name="Content Placeholder 33">
            <a:extLst>
              <a:ext uri="{FF2B5EF4-FFF2-40B4-BE49-F238E27FC236}">
                <a16:creationId xmlns:a16="http://schemas.microsoft.com/office/drawing/2014/main" id="{C3FB1ACB-B787-1DE6-24A1-B44321137EC3}"/>
              </a:ext>
            </a:extLst>
          </p:cNvPr>
          <p:cNvPicPr>
            <a:picLocks noChangeAspect="1"/>
          </p:cNvPicPr>
          <p:nvPr/>
        </p:nvPicPr>
        <p:blipFill>
          <a:blip r:embed="rId5"/>
          <a:srcRect t="1592" r="-2" b="2211"/>
          <a:stretch/>
        </p:blipFill>
        <p:spPr>
          <a:xfrm>
            <a:off x="5218547" y="2143548"/>
            <a:ext cx="7924800" cy="7920395"/>
          </a:xfrm>
          <a:prstGeom prst="rect">
            <a:avLst/>
          </a:prstGeom>
        </p:spPr>
      </p:pic>
      <p:sp>
        <p:nvSpPr>
          <p:cNvPr id="3" name="TextBox 14">
            <a:extLst>
              <a:ext uri="{FF2B5EF4-FFF2-40B4-BE49-F238E27FC236}">
                <a16:creationId xmlns:a16="http://schemas.microsoft.com/office/drawing/2014/main" id="{972E9070-C9E5-A8D4-B2B3-4A9E12A07A0D}"/>
              </a:ext>
            </a:extLst>
          </p:cNvPr>
          <p:cNvSpPr txBox="1"/>
          <p:nvPr/>
        </p:nvSpPr>
        <p:spPr>
          <a:xfrm>
            <a:off x="7577381" y="2819321"/>
            <a:ext cx="3133238" cy="961802"/>
          </a:xfrm>
          <a:prstGeom prst="rect">
            <a:avLst/>
          </a:prstGeom>
        </p:spPr>
        <p:txBody>
          <a:bodyPr wrap="square" lIns="0" tIns="0" rIns="0" bIns="0" rtlCol="0" anchor="t">
            <a:spAutoFit/>
          </a:bodyPr>
          <a:lstStyle/>
          <a:p>
            <a:pPr algn="ctr">
              <a:lnSpc>
                <a:spcPts val="2520"/>
              </a:lnSpc>
              <a:spcBef>
                <a:spcPct val="0"/>
              </a:spcBef>
            </a:pPr>
            <a:r>
              <a:rPr lang="en-US" sz="1600" dirty="0">
                <a:solidFill>
                  <a:srgbClr val="000000"/>
                </a:solidFill>
                <a:latin typeface="One Little Font"/>
              </a:rPr>
              <a:t>What if people are mean to me?</a:t>
            </a:r>
          </a:p>
          <a:p>
            <a:pPr algn="ctr">
              <a:lnSpc>
                <a:spcPts val="2520"/>
              </a:lnSpc>
              <a:spcBef>
                <a:spcPct val="0"/>
              </a:spcBef>
            </a:pPr>
            <a:r>
              <a:rPr lang="en-US" sz="1600" dirty="0">
                <a:solidFill>
                  <a:srgbClr val="000000"/>
                </a:solidFill>
                <a:latin typeface="One Little Font"/>
              </a:rPr>
              <a:t>What if the teacher picks on me to answer a question?</a:t>
            </a:r>
          </a:p>
        </p:txBody>
      </p:sp>
      <p:sp>
        <p:nvSpPr>
          <p:cNvPr id="7" name="TextBox 14">
            <a:extLst>
              <a:ext uri="{FF2B5EF4-FFF2-40B4-BE49-F238E27FC236}">
                <a16:creationId xmlns:a16="http://schemas.microsoft.com/office/drawing/2014/main" id="{0013907F-54A4-B92F-357F-7A54C21A169C}"/>
              </a:ext>
            </a:extLst>
          </p:cNvPr>
          <p:cNvSpPr txBox="1"/>
          <p:nvPr/>
        </p:nvSpPr>
        <p:spPr>
          <a:xfrm>
            <a:off x="9520505" y="5418698"/>
            <a:ext cx="4225354" cy="1283044"/>
          </a:xfrm>
          <a:prstGeom prst="rect">
            <a:avLst/>
          </a:prstGeom>
        </p:spPr>
        <p:txBody>
          <a:bodyPr wrap="square" lIns="0" tIns="0" rIns="0" bIns="0" rtlCol="0" anchor="t">
            <a:spAutoFit/>
          </a:bodyPr>
          <a:lstStyle/>
          <a:p>
            <a:pPr algn="ctr">
              <a:lnSpc>
                <a:spcPts val="2520"/>
              </a:lnSpc>
              <a:spcBef>
                <a:spcPct val="0"/>
              </a:spcBef>
            </a:pPr>
            <a:r>
              <a:rPr lang="en-US" sz="2100" dirty="0">
                <a:solidFill>
                  <a:srgbClr val="000000"/>
                </a:solidFill>
                <a:latin typeface="One Little Font"/>
              </a:rPr>
              <a:t>Worried</a:t>
            </a:r>
          </a:p>
          <a:p>
            <a:pPr algn="ctr">
              <a:lnSpc>
                <a:spcPts val="2520"/>
              </a:lnSpc>
              <a:spcBef>
                <a:spcPct val="0"/>
              </a:spcBef>
            </a:pPr>
            <a:r>
              <a:rPr lang="en-US" sz="2100" dirty="0">
                <a:solidFill>
                  <a:srgbClr val="000000"/>
                </a:solidFill>
                <a:latin typeface="One Little Font"/>
              </a:rPr>
              <a:t>Anxious</a:t>
            </a:r>
          </a:p>
          <a:p>
            <a:pPr algn="ctr">
              <a:lnSpc>
                <a:spcPts val="2520"/>
              </a:lnSpc>
              <a:spcBef>
                <a:spcPct val="0"/>
              </a:spcBef>
            </a:pPr>
            <a:r>
              <a:rPr lang="en-US" sz="2100" dirty="0">
                <a:solidFill>
                  <a:srgbClr val="000000"/>
                </a:solidFill>
                <a:latin typeface="One Little Font"/>
              </a:rPr>
              <a:t>Scared</a:t>
            </a:r>
          </a:p>
          <a:p>
            <a:pPr algn="ctr">
              <a:lnSpc>
                <a:spcPts val="2520"/>
              </a:lnSpc>
              <a:spcBef>
                <a:spcPct val="0"/>
              </a:spcBef>
            </a:pPr>
            <a:r>
              <a:rPr lang="en-US" sz="2100" dirty="0">
                <a:solidFill>
                  <a:srgbClr val="000000"/>
                </a:solidFill>
                <a:latin typeface="One Little Font"/>
              </a:rPr>
              <a:t>Angry</a:t>
            </a:r>
          </a:p>
        </p:txBody>
      </p:sp>
      <p:sp>
        <p:nvSpPr>
          <p:cNvPr id="8" name="TextBox 14">
            <a:extLst>
              <a:ext uri="{FF2B5EF4-FFF2-40B4-BE49-F238E27FC236}">
                <a16:creationId xmlns:a16="http://schemas.microsoft.com/office/drawing/2014/main" id="{F805FE49-5B96-759E-7A12-899776031F1A}"/>
              </a:ext>
            </a:extLst>
          </p:cNvPr>
          <p:cNvSpPr txBox="1"/>
          <p:nvPr/>
        </p:nvSpPr>
        <p:spPr>
          <a:xfrm>
            <a:off x="4554634" y="5418698"/>
            <a:ext cx="4225354" cy="1283044"/>
          </a:xfrm>
          <a:prstGeom prst="rect">
            <a:avLst/>
          </a:prstGeom>
        </p:spPr>
        <p:txBody>
          <a:bodyPr wrap="square" lIns="0" tIns="0" rIns="0" bIns="0" rtlCol="0" anchor="t">
            <a:spAutoFit/>
          </a:bodyPr>
          <a:lstStyle/>
          <a:p>
            <a:pPr algn="ctr">
              <a:lnSpc>
                <a:spcPts val="2520"/>
              </a:lnSpc>
              <a:spcBef>
                <a:spcPct val="0"/>
              </a:spcBef>
            </a:pPr>
            <a:r>
              <a:rPr lang="en-US" sz="2100" dirty="0">
                <a:solidFill>
                  <a:srgbClr val="000000"/>
                </a:solidFill>
                <a:latin typeface="One Little Font"/>
              </a:rPr>
              <a:t>Stomach ache </a:t>
            </a:r>
          </a:p>
          <a:p>
            <a:pPr algn="ctr">
              <a:lnSpc>
                <a:spcPts val="2520"/>
              </a:lnSpc>
              <a:spcBef>
                <a:spcPct val="0"/>
              </a:spcBef>
            </a:pPr>
            <a:r>
              <a:rPr lang="en-US" sz="2100" dirty="0">
                <a:solidFill>
                  <a:srgbClr val="000000"/>
                </a:solidFill>
                <a:latin typeface="One Little Font"/>
              </a:rPr>
              <a:t>Feel sick</a:t>
            </a:r>
          </a:p>
          <a:p>
            <a:pPr algn="ctr">
              <a:lnSpc>
                <a:spcPts val="2520"/>
              </a:lnSpc>
              <a:spcBef>
                <a:spcPct val="0"/>
              </a:spcBef>
            </a:pPr>
            <a:r>
              <a:rPr lang="en-US" sz="2100" dirty="0">
                <a:solidFill>
                  <a:srgbClr val="000000"/>
                </a:solidFill>
                <a:latin typeface="One Little Font"/>
              </a:rPr>
              <a:t>Headache</a:t>
            </a:r>
          </a:p>
          <a:p>
            <a:pPr algn="ctr">
              <a:lnSpc>
                <a:spcPts val="2520"/>
              </a:lnSpc>
              <a:spcBef>
                <a:spcPct val="0"/>
              </a:spcBef>
            </a:pPr>
            <a:r>
              <a:rPr lang="en-US" sz="2100" dirty="0">
                <a:solidFill>
                  <a:srgbClr val="000000"/>
                </a:solidFill>
                <a:latin typeface="One Little Font"/>
              </a:rPr>
              <a:t>Heart racing</a:t>
            </a:r>
          </a:p>
        </p:txBody>
      </p:sp>
      <p:sp>
        <p:nvSpPr>
          <p:cNvPr id="9" name="TextBox 14">
            <a:extLst>
              <a:ext uri="{FF2B5EF4-FFF2-40B4-BE49-F238E27FC236}">
                <a16:creationId xmlns:a16="http://schemas.microsoft.com/office/drawing/2014/main" id="{044BFB0B-B170-5CEF-B423-C4EC9B321357}"/>
              </a:ext>
            </a:extLst>
          </p:cNvPr>
          <p:cNvSpPr txBox="1"/>
          <p:nvPr/>
        </p:nvSpPr>
        <p:spPr>
          <a:xfrm>
            <a:off x="7577381" y="8572500"/>
            <a:ext cx="3133238" cy="641201"/>
          </a:xfrm>
          <a:prstGeom prst="rect">
            <a:avLst/>
          </a:prstGeom>
        </p:spPr>
        <p:txBody>
          <a:bodyPr wrap="square" lIns="0" tIns="0" rIns="0" bIns="0" rtlCol="0" anchor="t">
            <a:spAutoFit/>
          </a:bodyPr>
          <a:lstStyle/>
          <a:p>
            <a:pPr algn="ctr">
              <a:lnSpc>
                <a:spcPts val="2520"/>
              </a:lnSpc>
              <a:spcBef>
                <a:spcPct val="0"/>
              </a:spcBef>
            </a:pPr>
            <a:r>
              <a:rPr lang="en-US" sz="2000" dirty="0">
                <a:solidFill>
                  <a:srgbClr val="000000"/>
                </a:solidFill>
                <a:latin typeface="One Little Font"/>
              </a:rPr>
              <a:t>May refuse to go to school</a:t>
            </a:r>
          </a:p>
          <a:p>
            <a:pPr algn="ctr">
              <a:lnSpc>
                <a:spcPts val="2520"/>
              </a:lnSpc>
              <a:spcBef>
                <a:spcPct val="0"/>
              </a:spcBef>
            </a:pPr>
            <a:r>
              <a:rPr lang="en-US" sz="2000" dirty="0">
                <a:solidFill>
                  <a:srgbClr val="000000"/>
                </a:solidFill>
                <a:latin typeface="One Little Font"/>
              </a:rPr>
              <a:t>Crying</a:t>
            </a:r>
          </a:p>
        </p:txBody>
      </p:sp>
      <p:sp>
        <p:nvSpPr>
          <p:cNvPr id="10" name="TextBox 14">
            <a:extLst>
              <a:ext uri="{FF2B5EF4-FFF2-40B4-BE49-F238E27FC236}">
                <a16:creationId xmlns:a16="http://schemas.microsoft.com/office/drawing/2014/main" id="{FD84135D-7AE0-CC64-AEFE-BB9E7EDF90B5}"/>
              </a:ext>
            </a:extLst>
          </p:cNvPr>
          <p:cNvSpPr txBox="1"/>
          <p:nvPr/>
        </p:nvSpPr>
        <p:spPr>
          <a:xfrm>
            <a:off x="7329506" y="6243836"/>
            <a:ext cx="3628988" cy="320601"/>
          </a:xfrm>
          <a:prstGeom prst="rect">
            <a:avLst/>
          </a:prstGeom>
        </p:spPr>
        <p:txBody>
          <a:bodyPr lIns="0" tIns="0" rIns="0" bIns="0" rtlCol="0" anchor="t">
            <a:spAutoFit/>
          </a:bodyPr>
          <a:lstStyle/>
          <a:p>
            <a:pPr algn="ctr">
              <a:lnSpc>
                <a:spcPts val="2520"/>
              </a:lnSpc>
              <a:spcBef>
                <a:spcPct val="0"/>
              </a:spcBef>
            </a:pPr>
            <a:r>
              <a:rPr lang="en-US" sz="2100" dirty="0">
                <a:solidFill>
                  <a:srgbClr val="000000"/>
                </a:solidFill>
                <a:latin typeface="One Little Font"/>
              </a:rPr>
              <a:t>Going to school</a:t>
            </a:r>
          </a:p>
        </p:txBody>
      </p:sp>
    </p:spTree>
    <p:extLst>
      <p:ext uri="{BB962C8B-B14F-4D97-AF65-F5344CB8AC3E}">
        <p14:creationId xmlns:p14="http://schemas.microsoft.com/office/powerpoint/2010/main" val="139276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75435" y="740546"/>
            <a:ext cx="9137129" cy="8805908"/>
          </a:xfrm>
          <a:custGeom>
            <a:avLst/>
            <a:gdLst/>
            <a:ahLst/>
            <a:cxnLst/>
            <a:rect l="l" t="t" r="r" b="b"/>
            <a:pathLst>
              <a:path w="9137129" h="8805908">
                <a:moveTo>
                  <a:pt x="0" y="0"/>
                </a:moveTo>
                <a:lnTo>
                  <a:pt x="9137130" y="0"/>
                </a:lnTo>
                <a:lnTo>
                  <a:pt x="9137130" y="8805908"/>
                </a:lnTo>
                <a:lnTo>
                  <a:pt x="0" y="8805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772096" y="3884010"/>
            <a:ext cx="16044530" cy="1259490"/>
          </a:xfrm>
          <a:prstGeom prst="rect">
            <a:avLst/>
          </a:prstGeom>
        </p:spPr>
        <p:txBody>
          <a:bodyPr lIns="0" tIns="0" rIns="0" bIns="0" rtlCol="0" anchor="t">
            <a:spAutoFit/>
          </a:bodyPr>
          <a:lstStyle/>
          <a:p>
            <a:pPr algn="ctr">
              <a:lnSpc>
                <a:spcPts val="9605"/>
              </a:lnSpc>
            </a:pPr>
            <a:r>
              <a:rPr lang="en-US" sz="8893">
                <a:solidFill>
                  <a:srgbClr val="000000"/>
                </a:solidFill>
                <a:latin typeface="Tropika"/>
              </a:rPr>
              <a:t>So how can we help break this cycle?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ECDD38B8-D3DB-242D-8E20-9BC16084A65A}"/>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2">
            <a:extLst>
              <a:ext uri="{FF2B5EF4-FFF2-40B4-BE49-F238E27FC236}">
                <a16:creationId xmlns:a16="http://schemas.microsoft.com/office/drawing/2014/main" id="{9FB1BBA0-A89A-82E9-1679-4634E964F27C}"/>
              </a:ext>
            </a:extLst>
          </p:cNvPr>
          <p:cNvSpPr txBox="1"/>
          <p:nvPr/>
        </p:nvSpPr>
        <p:spPr>
          <a:xfrm>
            <a:off x="-762000" y="412398"/>
            <a:ext cx="15388324" cy="1050416"/>
          </a:xfrm>
          <a:prstGeom prst="rect">
            <a:avLst/>
          </a:prstGeom>
        </p:spPr>
        <p:txBody>
          <a:bodyPr wrap="square" lIns="0" tIns="0" rIns="0" bIns="0" rtlCol="0" anchor="t">
            <a:spAutoFit/>
          </a:bodyPr>
          <a:lstStyle/>
          <a:p>
            <a:pPr algn="ctr">
              <a:lnSpc>
                <a:spcPts val="8093"/>
              </a:lnSpc>
            </a:pPr>
            <a:r>
              <a:rPr lang="en-US" sz="7494" dirty="0">
                <a:solidFill>
                  <a:srgbClr val="000000"/>
                </a:solidFill>
                <a:latin typeface="Tropika"/>
              </a:rPr>
              <a:t>Validate and </a:t>
            </a:r>
            <a:r>
              <a:rPr lang="en-US" sz="7494" dirty="0" err="1">
                <a:solidFill>
                  <a:srgbClr val="000000"/>
                </a:solidFill>
                <a:latin typeface="Tropika"/>
              </a:rPr>
              <a:t>normalise</a:t>
            </a:r>
            <a:r>
              <a:rPr lang="en-US" sz="7494" dirty="0">
                <a:solidFill>
                  <a:srgbClr val="000000"/>
                </a:solidFill>
                <a:latin typeface="Tropika"/>
              </a:rPr>
              <a:t> difficulties</a:t>
            </a:r>
          </a:p>
        </p:txBody>
      </p:sp>
      <p:graphicFrame>
        <p:nvGraphicFramePr>
          <p:cNvPr id="5" name="Table 4">
            <a:extLst>
              <a:ext uri="{FF2B5EF4-FFF2-40B4-BE49-F238E27FC236}">
                <a16:creationId xmlns:a16="http://schemas.microsoft.com/office/drawing/2014/main" id="{0867F853-7FF0-F319-7E1A-2639F39DD167}"/>
              </a:ext>
            </a:extLst>
          </p:cNvPr>
          <p:cNvGraphicFramePr>
            <a:graphicFrameLocks noGrp="1"/>
          </p:cNvGraphicFramePr>
          <p:nvPr>
            <p:extLst>
              <p:ext uri="{D42A27DB-BD31-4B8C-83A1-F6EECF244321}">
                <p14:modId xmlns:p14="http://schemas.microsoft.com/office/powerpoint/2010/main" val="2369967618"/>
              </p:ext>
            </p:extLst>
          </p:nvPr>
        </p:nvGraphicFramePr>
        <p:xfrm>
          <a:off x="3276600" y="2548100"/>
          <a:ext cx="12192000" cy="6176799"/>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4289428405"/>
                    </a:ext>
                  </a:extLst>
                </a:gridCol>
                <a:gridCol w="4064000">
                  <a:extLst>
                    <a:ext uri="{9D8B030D-6E8A-4147-A177-3AD203B41FA5}">
                      <a16:colId xmlns:a16="http://schemas.microsoft.com/office/drawing/2014/main" val="466491145"/>
                    </a:ext>
                  </a:extLst>
                </a:gridCol>
                <a:gridCol w="4064000">
                  <a:extLst>
                    <a:ext uri="{9D8B030D-6E8A-4147-A177-3AD203B41FA5}">
                      <a16:colId xmlns:a16="http://schemas.microsoft.com/office/drawing/2014/main" val="820531665"/>
                    </a:ext>
                  </a:extLst>
                </a:gridCol>
              </a:tblGrid>
              <a:tr h="781467">
                <a:tc>
                  <a:txBody>
                    <a:bodyPr/>
                    <a:lstStyle/>
                    <a:p>
                      <a:pPr algn="ctr"/>
                      <a:r>
                        <a:rPr lang="en-GB" sz="2400" b="1" dirty="0"/>
                        <a:t>Questions</a:t>
                      </a:r>
                    </a:p>
                  </a:txBody>
                  <a:tcPr/>
                </a:tc>
                <a:tc>
                  <a:txBody>
                    <a:bodyPr/>
                    <a:lstStyle/>
                    <a:p>
                      <a:pPr algn="ctr"/>
                      <a:r>
                        <a:rPr lang="en-GB" sz="2400" b="1" dirty="0"/>
                        <a:t>Validation</a:t>
                      </a:r>
                    </a:p>
                  </a:txBody>
                  <a:tcPr/>
                </a:tc>
                <a:tc>
                  <a:txBody>
                    <a:bodyPr/>
                    <a:lstStyle/>
                    <a:p>
                      <a:pPr algn="ctr"/>
                      <a:r>
                        <a:rPr lang="en-GB" sz="2400" b="1" dirty="0"/>
                        <a:t>Normalising</a:t>
                      </a:r>
                    </a:p>
                  </a:txBody>
                  <a:tcPr/>
                </a:tc>
                <a:extLst>
                  <a:ext uri="{0D108BD9-81ED-4DB2-BD59-A6C34878D82A}">
                    <a16:rowId xmlns:a16="http://schemas.microsoft.com/office/drawing/2014/main" val="1736390870"/>
                  </a:ext>
                </a:extLst>
              </a:tr>
              <a:tr h="1348833">
                <a:tc>
                  <a:txBody>
                    <a:bodyPr/>
                    <a:lstStyle/>
                    <a:p>
                      <a:pPr algn="ctr"/>
                      <a:endParaRPr lang="en-GB" sz="2400" dirty="0"/>
                    </a:p>
                    <a:p>
                      <a:pPr algn="ctr"/>
                      <a:r>
                        <a:rPr lang="en-GB" sz="2400" dirty="0"/>
                        <a:t>How do you feel about that?</a:t>
                      </a:r>
                    </a:p>
                  </a:txBody>
                  <a:tcPr/>
                </a:tc>
                <a:tc>
                  <a:txBody>
                    <a:bodyPr/>
                    <a:lstStyle/>
                    <a:p>
                      <a:pPr algn="ctr"/>
                      <a:r>
                        <a:rPr lang="en-GB" sz="2400" dirty="0"/>
                        <a:t>I think I might feel like that too if that happened to me</a:t>
                      </a:r>
                    </a:p>
                  </a:txBody>
                  <a:tcPr/>
                </a:tc>
                <a:tc>
                  <a:txBody>
                    <a:bodyPr/>
                    <a:lstStyle/>
                    <a:p>
                      <a:pPr algn="ctr"/>
                      <a:r>
                        <a:rPr lang="en-GB" sz="2400" dirty="0"/>
                        <a:t>Being worried is really normal you know</a:t>
                      </a:r>
                    </a:p>
                  </a:txBody>
                  <a:tcPr/>
                </a:tc>
                <a:extLst>
                  <a:ext uri="{0D108BD9-81ED-4DB2-BD59-A6C34878D82A}">
                    <a16:rowId xmlns:a16="http://schemas.microsoft.com/office/drawing/2014/main" val="2647404896"/>
                  </a:ext>
                </a:extLst>
              </a:tr>
              <a:tr h="1348833">
                <a:tc>
                  <a:txBody>
                    <a:bodyPr/>
                    <a:lstStyle/>
                    <a:p>
                      <a:pPr algn="ctr"/>
                      <a:endParaRPr lang="en-GB" sz="2400" dirty="0"/>
                    </a:p>
                    <a:p>
                      <a:pPr algn="ctr"/>
                      <a:r>
                        <a:rPr lang="en-GB" sz="2400" dirty="0"/>
                        <a:t>What worries you about this?</a:t>
                      </a:r>
                    </a:p>
                  </a:txBody>
                  <a:tcPr/>
                </a:tc>
                <a:tc>
                  <a:txBody>
                    <a:bodyPr/>
                    <a:lstStyle/>
                    <a:p>
                      <a:pPr algn="ctr"/>
                      <a:endParaRPr lang="en-GB" sz="2400" dirty="0"/>
                    </a:p>
                    <a:p>
                      <a:pPr algn="ctr"/>
                      <a:r>
                        <a:rPr lang="en-GB" sz="2400" dirty="0"/>
                        <a:t>It does sound worrying</a:t>
                      </a:r>
                    </a:p>
                  </a:txBody>
                  <a:tcPr/>
                </a:tc>
                <a:tc>
                  <a:txBody>
                    <a:bodyPr/>
                    <a:lstStyle/>
                    <a:p>
                      <a:pPr algn="ctr"/>
                      <a:r>
                        <a:rPr lang="en-GB" sz="2400" dirty="0"/>
                        <a:t>Lots of children in our class would be worried about this</a:t>
                      </a:r>
                    </a:p>
                  </a:txBody>
                  <a:tcPr/>
                </a:tc>
                <a:extLst>
                  <a:ext uri="{0D108BD9-81ED-4DB2-BD59-A6C34878D82A}">
                    <a16:rowId xmlns:a16="http://schemas.microsoft.com/office/drawing/2014/main" val="3618705514"/>
                  </a:ext>
                </a:extLst>
              </a:tr>
              <a:tr h="1348833">
                <a:tc>
                  <a:txBody>
                    <a:bodyPr/>
                    <a:lstStyle/>
                    <a:p>
                      <a:pPr algn="ctr"/>
                      <a:r>
                        <a:rPr lang="en-GB" sz="2400" dirty="0"/>
                        <a:t>What would happen if you asked / cried / go?</a:t>
                      </a:r>
                    </a:p>
                  </a:txBody>
                  <a:tcPr/>
                </a:tc>
                <a:tc>
                  <a:txBody>
                    <a:bodyPr/>
                    <a:lstStyle/>
                    <a:p>
                      <a:pPr algn="ctr"/>
                      <a:r>
                        <a:rPr lang="en-GB" sz="2400" dirty="0"/>
                        <a:t>I can see why you might think that would happen?</a:t>
                      </a:r>
                    </a:p>
                  </a:txBody>
                  <a:tcPr/>
                </a:tc>
                <a:tc>
                  <a:txBody>
                    <a:bodyPr/>
                    <a:lstStyle/>
                    <a:p>
                      <a:pPr algn="ctr"/>
                      <a:endParaRPr lang="en-GB" sz="2400" dirty="0"/>
                    </a:p>
                    <a:p>
                      <a:pPr algn="ctr"/>
                      <a:r>
                        <a:rPr lang="en-GB" sz="2400" dirty="0"/>
                        <a:t>This happened to me when I….</a:t>
                      </a:r>
                    </a:p>
                  </a:txBody>
                  <a:tcPr/>
                </a:tc>
                <a:extLst>
                  <a:ext uri="{0D108BD9-81ED-4DB2-BD59-A6C34878D82A}">
                    <a16:rowId xmlns:a16="http://schemas.microsoft.com/office/drawing/2014/main" val="463988331"/>
                  </a:ext>
                </a:extLst>
              </a:tr>
              <a:tr h="1348833">
                <a:tc>
                  <a:txBody>
                    <a:bodyPr/>
                    <a:lstStyle/>
                    <a:p>
                      <a:pPr algn="ctr"/>
                      <a:r>
                        <a:rPr lang="en-GB" sz="2400" dirty="0"/>
                        <a:t>Do you notice anything different in your tummy / heart?</a:t>
                      </a:r>
                    </a:p>
                  </a:txBody>
                  <a:tcPr/>
                </a:tc>
                <a:tc>
                  <a:txBody>
                    <a:bodyPr/>
                    <a:lstStyle/>
                    <a:p>
                      <a:pPr algn="ctr"/>
                      <a:r>
                        <a:rPr lang="en-GB" sz="2400" dirty="0"/>
                        <a:t>It feels scary when breathing gets faster doesn’t it?</a:t>
                      </a:r>
                    </a:p>
                  </a:txBody>
                  <a:tcPr/>
                </a:tc>
                <a:tc>
                  <a:txBody>
                    <a:bodyPr/>
                    <a:lstStyle/>
                    <a:p>
                      <a:pPr algn="ctr"/>
                      <a:r>
                        <a:rPr lang="en-GB" sz="2400" dirty="0"/>
                        <a:t>I get scared when my worries grow too.</a:t>
                      </a:r>
                    </a:p>
                  </a:txBody>
                  <a:tcPr/>
                </a:tc>
                <a:extLst>
                  <a:ext uri="{0D108BD9-81ED-4DB2-BD59-A6C34878D82A}">
                    <a16:rowId xmlns:a16="http://schemas.microsoft.com/office/drawing/2014/main" val="148258935"/>
                  </a:ext>
                </a:extLst>
              </a:tr>
            </a:tbl>
          </a:graphicData>
        </a:graphic>
      </p:graphicFrame>
    </p:spTree>
    <p:extLst>
      <p:ext uri="{BB962C8B-B14F-4D97-AF65-F5344CB8AC3E}">
        <p14:creationId xmlns:p14="http://schemas.microsoft.com/office/powerpoint/2010/main" val="193800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FC4D505B-7720-8603-6015-A45065FE5FF8}"/>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2">
            <a:extLst>
              <a:ext uri="{FF2B5EF4-FFF2-40B4-BE49-F238E27FC236}">
                <a16:creationId xmlns:a16="http://schemas.microsoft.com/office/drawing/2014/main" id="{B57D7C95-F426-503B-0E83-478415755F64}"/>
              </a:ext>
            </a:extLst>
          </p:cNvPr>
          <p:cNvSpPr txBox="1"/>
          <p:nvPr/>
        </p:nvSpPr>
        <p:spPr>
          <a:xfrm>
            <a:off x="-3048000" y="412398"/>
            <a:ext cx="15388324" cy="1050416"/>
          </a:xfrm>
          <a:prstGeom prst="rect">
            <a:avLst/>
          </a:prstGeom>
        </p:spPr>
        <p:txBody>
          <a:bodyPr wrap="square" lIns="0" tIns="0" rIns="0" bIns="0" rtlCol="0" anchor="t">
            <a:spAutoFit/>
          </a:bodyPr>
          <a:lstStyle/>
          <a:p>
            <a:pPr algn="ctr">
              <a:lnSpc>
                <a:spcPts val="8093"/>
              </a:lnSpc>
            </a:pPr>
            <a:r>
              <a:rPr lang="en-US" sz="7494" dirty="0">
                <a:solidFill>
                  <a:srgbClr val="000000"/>
                </a:solidFill>
                <a:latin typeface="Tropika"/>
              </a:rPr>
              <a:t>Classroom strategies</a:t>
            </a:r>
          </a:p>
        </p:txBody>
      </p:sp>
      <p:pic>
        <p:nvPicPr>
          <p:cNvPr id="2050" name="Picture 2" descr="Addressing Emotions in the Classroom | Fun365">
            <a:extLst>
              <a:ext uri="{FF2B5EF4-FFF2-40B4-BE49-F238E27FC236}">
                <a16:creationId xmlns:a16="http://schemas.microsoft.com/office/drawing/2014/main" id="{A90475C4-23F4-6257-A5F1-7ED4B4F842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285" y="2400300"/>
            <a:ext cx="5334000" cy="3048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bedding Zones of Regulation: An… | Derby Research School">
            <a:extLst>
              <a:ext uri="{FF2B5EF4-FFF2-40B4-BE49-F238E27FC236}">
                <a16:creationId xmlns:a16="http://schemas.microsoft.com/office/drawing/2014/main" id="{593FCEF5-1978-348A-1017-5FA7D33FBA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02" r="12453"/>
          <a:stretch/>
        </p:blipFill>
        <p:spPr bwMode="auto">
          <a:xfrm>
            <a:off x="685800" y="5981700"/>
            <a:ext cx="533400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23BBE31-36FB-E75C-C676-81CFCD6DFB37}"/>
              </a:ext>
            </a:extLst>
          </p:cNvPr>
          <p:cNvPicPr>
            <a:picLocks noChangeAspect="1"/>
          </p:cNvPicPr>
          <p:nvPr/>
        </p:nvPicPr>
        <p:blipFill>
          <a:blip r:embed="rId7"/>
          <a:stretch>
            <a:fillRect/>
          </a:stretch>
        </p:blipFill>
        <p:spPr>
          <a:xfrm>
            <a:off x="7513809" y="2479483"/>
            <a:ext cx="3126397" cy="2983917"/>
          </a:xfrm>
          <a:prstGeom prst="rect">
            <a:avLst/>
          </a:prstGeom>
        </p:spPr>
      </p:pic>
      <p:pic>
        <p:nvPicPr>
          <p:cNvPr id="5" name="Picture 4">
            <a:extLst>
              <a:ext uri="{FF2B5EF4-FFF2-40B4-BE49-F238E27FC236}">
                <a16:creationId xmlns:a16="http://schemas.microsoft.com/office/drawing/2014/main" id="{C8048B18-BD8F-81E4-04AF-CC2F30A48DFF}"/>
              </a:ext>
            </a:extLst>
          </p:cNvPr>
          <p:cNvPicPr>
            <a:picLocks noChangeAspect="1"/>
          </p:cNvPicPr>
          <p:nvPr/>
        </p:nvPicPr>
        <p:blipFill>
          <a:blip r:embed="rId8"/>
          <a:stretch>
            <a:fillRect/>
          </a:stretch>
        </p:blipFill>
        <p:spPr>
          <a:xfrm>
            <a:off x="7239000" y="5843587"/>
            <a:ext cx="3810000" cy="3810000"/>
          </a:xfrm>
          <a:prstGeom prst="rect">
            <a:avLst/>
          </a:prstGeom>
        </p:spPr>
      </p:pic>
      <p:pic>
        <p:nvPicPr>
          <p:cNvPr id="2054" name="Picture 6" descr="Movement Break Cards | Classroom Management | Twinkl USA">
            <a:extLst>
              <a:ext uri="{FF2B5EF4-FFF2-40B4-BE49-F238E27FC236}">
                <a16:creationId xmlns:a16="http://schemas.microsoft.com/office/drawing/2014/main" id="{25AD351C-2785-971B-4432-FEBF6DD8D0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01450" y="4076700"/>
            <a:ext cx="60007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6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B78A4-9374-9B6A-5884-5BB39C89C7D5}"/>
              </a:ext>
            </a:extLst>
          </p:cNvPr>
          <p:cNvPicPr>
            <a:picLocks noChangeAspect="1"/>
          </p:cNvPicPr>
          <p:nvPr/>
        </p:nvPicPr>
        <p:blipFill>
          <a:blip r:embed="rId2"/>
          <a:stretch>
            <a:fillRect/>
          </a:stretch>
        </p:blipFill>
        <p:spPr>
          <a:xfrm>
            <a:off x="-32657" y="-81643"/>
            <a:ext cx="18288000" cy="1816649"/>
          </a:xfrm>
          <a:prstGeom prst="rect">
            <a:avLst/>
          </a:prstGeom>
        </p:spPr>
      </p:pic>
      <p:sp>
        <p:nvSpPr>
          <p:cNvPr id="3" name="TextBox 4">
            <a:extLst>
              <a:ext uri="{FF2B5EF4-FFF2-40B4-BE49-F238E27FC236}">
                <a16:creationId xmlns:a16="http://schemas.microsoft.com/office/drawing/2014/main" id="{EC7112A3-FE66-4B03-0CED-14371DBB5FE1}"/>
              </a:ext>
            </a:extLst>
          </p:cNvPr>
          <p:cNvSpPr txBox="1"/>
          <p:nvPr/>
        </p:nvSpPr>
        <p:spPr>
          <a:xfrm>
            <a:off x="609600" y="126929"/>
            <a:ext cx="14680896" cy="1399503"/>
          </a:xfrm>
          <a:prstGeom prst="rect">
            <a:avLst/>
          </a:prstGeom>
        </p:spPr>
        <p:txBody>
          <a:bodyPr lIns="0" tIns="0" rIns="0" bIns="0" rtlCol="0" anchor="t">
            <a:spAutoFit/>
          </a:bodyPr>
          <a:lstStyle/>
          <a:p>
            <a:pPr marL="0" marR="0" lvl="0" indent="0" algn="l" defTabSz="914400" rtl="0" eaLnBrk="1" fontAlgn="auto" latinLnBrk="0" hangingPunct="1">
              <a:lnSpc>
                <a:spcPts val="10752"/>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00000"/>
                </a:solidFill>
                <a:effectLst/>
                <a:uLnTx/>
                <a:uFillTx/>
                <a:latin typeface="Tropika"/>
                <a:ea typeface="+mn-ea"/>
                <a:cs typeface="+mn-cs"/>
              </a:rPr>
              <a:t>Who are we?</a:t>
            </a:r>
          </a:p>
        </p:txBody>
      </p:sp>
      <p:sp>
        <p:nvSpPr>
          <p:cNvPr id="5" name="TextBox 19">
            <a:extLst>
              <a:ext uri="{FF2B5EF4-FFF2-40B4-BE49-F238E27FC236}">
                <a16:creationId xmlns:a16="http://schemas.microsoft.com/office/drawing/2014/main" id="{5ED237C3-30E6-6F78-749A-76D20C10B969}"/>
              </a:ext>
            </a:extLst>
          </p:cNvPr>
          <p:cNvSpPr txBox="1"/>
          <p:nvPr/>
        </p:nvSpPr>
        <p:spPr>
          <a:xfrm>
            <a:off x="3838158" y="4152900"/>
            <a:ext cx="10611683" cy="3096040"/>
          </a:xfrm>
          <a:prstGeom prst="rect">
            <a:avLst/>
          </a:prstGeom>
        </p:spPr>
        <p:txBody>
          <a:bodyPr wrap="square"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The Mental Health Support Team (MHST) within Solar provides Emotional Wellbeing and Mental Health Services to children, young people and families in Solihull.</a:t>
            </a:r>
          </a:p>
          <a:p>
            <a:pPr marL="0" marR="0" lvl="0" indent="0" algn="l" defTabSz="914400" rtl="0" eaLnBrk="1" fontAlgn="auto" latinLnBrk="0" hangingPunct="1">
              <a:lnSpc>
                <a:spcPts val="2976"/>
              </a:lnSpc>
              <a:spcBef>
                <a:spcPct val="0"/>
              </a:spcBef>
              <a:spcAft>
                <a:spcPts val="0"/>
              </a:spcAft>
              <a:buClrTx/>
              <a:buSzTx/>
              <a:buFontTx/>
              <a:buNone/>
              <a:tabLst/>
              <a:defRPr/>
            </a:pPr>
            <a:endParaRPr kumimoji="0" lang="en-US" sz="2976" b="0" i="0" u="none" strike="noStrike" kern="1200" cap="none" spc="0" normalizeH="0" baseline="0" noProof="0" dirty="0">
              <a:ln>
                <a:noFill/>
              </a:ln>
              <a:solidFill>
                <a:srgbClr val="000000"/>
              </a:solidFill>
              <a:effectLst/>
              <a:uLnTx/>
              <a:uFillTx/>
              <a:latin typeface="One Little Font"/>
              <a:ea typeface="+mn-ea"/>
              <a:cs typeface="+mn-cs"/>
            </a:endParaRPr>
          </a:p>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Solar supports young people (0-19 years old with some aspects going up to 25 years old) who are struggling with their emotional wellbeing / mental health.</a:t>
            </a:r>
          </a:p>
          <a:p>
            <a:pPr marL="0" marR="0" lvl="0" indent="0" algn="l" defTabSz="914400" rtl="0" eaLnBrk="1" fontAlgn="auto" latinLnBrk="0" hangingPunct="1">
              <a:lnSpc>
                <a:spcPts val="2976"/>
              </a:lnSpc>
              <a:spcBef>
                <a:spcPct val="0"/>
              </a:spcBef>
              <a:spcAft>
                <a:spcPts val="0"/>
              </a:spcAft>
              <a:buClrTx/>
              <a:buSzTx/>
              <a:buFontTx/>
              <a:buNone/>
              <a:tabLst/>
              <a:defRPr/>
            </a:pPr>
            <a:endParaRPr kumimoji="0" lang="en-US" sz="2976" b="0" i="0" u="none" strike="noStrike" kern="1200" cap="none" spc="0" normalizeH="0" baseline="0" noProof="0" dirty="0">
              <a:ln>
                <a:noFill/>
              </a:ln>
              <a:solidFill>
                <a:srgbClr val="000000"/>
              </a:solidFill>
              <a:effectLst/>
              <a:uLnTx/>
              <a:uFillTx/>
              <a:latin typeface="One Little Font"/>
              <a:ea typeface="+mn-ea"/>
              <a:cs typeface="+mn-cs"/>
            </a:endParaRPr>
          </a:p>
        </p:txBody>
      </p:sp>
      <p:pic>
        <p:nvPicPr>
          <p:cNvPr id="6" name="Picture 5">
            <a:extLst>
              <a:ext uri="{FF2B5EF4-FFF2-40B4-BE49-F238E27FC236}">
                <a16:creationId xmlns:a16="http://schemas.microsoft.com/office/drawing/2014/main" id="{E96D3DFA-3C36-3E72-8533-85B6984F5E73}"/>
              </a:ext>
            </a:extLst>
          </p:cNvPr>
          <p:cNvPicPr>
            <a:picLocks noChangeAspect="1"/>
          </p:cNvPicPr>
          <p:nvPr/>
        </p:nvPicPr>
        <p:blipFill>
          <a:blip r:embed="rId3"/>
          <a:stretch>
            <a:fillRect/>
          </a:stretch>
        </p:blipFill>
        <p:spPr>
          <a:xfrm>
            <a:off x="13727852" y="0"/>
            <a:ext cx="3920068" cy="4072481"/>
          </a:xfrm>
          <a:prstGeom prst="rect">
            <a:avLst/>
          </a:prstGeom>
        </p:spPr>
      </p:pic>
      <p:pic>
        <p:nvPicPr>
          <p:cNvPr id="8" name="Picture 7">
            <a:extLst>
              <a:ext uri="{FF2B5EF4-FFF2-40B4-BE49-F238E27FC236}">
                <a16:creationId xmlns:a16="http://schemas.microsoft.com/office/drawing/2014/main" id="{4EC7F9D9-0C5C-FF4B-BF7D-FE3B8E4190D9}"/>
              </a:ext>
            </a:extLst>
          </p:cNvPr>
          <p:cNvPicPr>
            <a:picLocks noChangeAspect="1"/>
          </p:cNvPicPr>
          <p:nvPr/>
        </p:nvPicPr>
        <p:blipFill>
          <a:blip r:embed="rId4"/>
          <a:stretch>
            <a:fillRect/>
          </a:stretch>
        </p:blipFill>
        <p:spPr>
          <a:xfrm>
            <a:off x="4111455" y="8110282"/>
            <a:ext cx="3432345" cy="1291975"/>
          </a:xfrm>
          <a:prstGeom prst="rect">
            <a:avLst/>
          </a:prstGeom>
        </p:spPr>
      </p:pic>
      <p:sp>
        <p:nvSpPr>
          <p:cNvPr id="9" name="TextBox 20">
            <a:extLst>
              <a:ext uri="{FF2B5EF4-FFF2-40B4-BE49-F238E27FC236}">
                <a16:creationId xmlns:a16="http://schemas.microsoft.com/office/drawing/2014/main" id="{E6273F74-6B1B-E850-15D7-654CD2774641}"/>
              </a:ext>
            </a:extLst>
          </p:cNvPr>
          <p:cNvSpPr txBox="1"/>
          <p:nvPr/>
        </p:nvSpPr>
        <p:spPr>
          <a:xfrm>
            <a:off x="4267200" y="8403489"/>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1:1 intervention support</a:t>
            </a:r>
          </a:p>
        </p:txBody>
      </p:sp>
      <p:pic>
        <p:nvPicPr>
          <p:cNvPr id="10" name="Picture 9">
            <a:extLst>
              <a:ext uri="{FF2B5EF4-FFF2-40B4-BE49-F238E27FC236}">
                <a16:creationId xmlns:a16="http://schemas.microsoft.com/office/drawing/2014/main" id="{B37BB587-30B2-BD9C-0D22-F07BEA6549DE}"/>
              </a:ext>
            </a:extLst>
          </p:cNvPr>
          <p:cNvPicPr>
            <a:picLocks noChangeAspect="1"/>
          </p:cNvPicPr>
          <p:nvPr/>
        </p:nvPicPr>
        <p:blipFill>
          <a:blip r:embed="rId4"/>
          <a:stretch>
            <a:fillRect/>
          </a:stretch>
        </p:blipFill>
        <p:spPr>
          <a:xfrm>
            <a:off x="11049000" y="7508522"/>
            <a:ext cx="3737145" cy="1406705"/>
          </a:xfrm>
          <a:prstGeom prst="rect">
            <a:avLst/>
          </a:prstGeom>
        </p:spPr>
      </p:pic>
      <p:sp>
        <p:nvSpPr>
          <p:cNvPr id="11" name="TextBox 20">
            <a:extLst>
              <a:ext uri="{FF2B5EF4-FFF2-40B4-BE49-F238E27FC236}">
                <a16:creationId xmlns:a16="http://schemas.microsoft.com/office/drawing/2014/main" id="{C38F6D48-F245-C38D-74FD-947DFBB7C3B7}"/>
              </a:ext>
            </a:extLst>
          </p:cNvPr>
          <p:cNvSpPr txBox="1"/>
          <p:nvPr/>
        </p:nvSpPr>
        <p:spPr>
          <a:xfrm>
            <a:off x="11279272" y="7808982"/>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Advice, support and signposting</a:t>
            </a:r>
          </a:p>
        </p:txBody>
      </p:sp>
      <p:pic>
        <p:nvPicPr>
          <p:cNvPr id="12" name="Picture 11">
            <a:extLst>
              <a:ext uri="{FF2B5EF4-FFF2-40B4-BE49-F238E27FC236}">
                <a16:creationId xmlns:a16="http://schemas.microsoft.com/office/drawing/2014/main" id="{5F090D89-982D-41CB-7DD6-59DE96728ADC}"/>
              </a:ext>
            </a:extLst>
          </p:cNvPr>
          <p:cNvPicPr>
            <a:picLocks noChangeAspect="1"/>
          </p:cNvPicPr>
          <p:nvPr/>
        </p:nvPicPr>
        <p:blipFill>
          <a:blip r:embed="rId4"/>
          <a:stretch>
            <a:fillRect/>
          </a:stretch>
        </p:blipFill>
        <p:spPr>
          <a:xfrm>
            <a:off x="14859000" y="4838700"/>
            <a:ext cx="3093262" cy="1164340"/>
          </a:xfrm>
          <a:prstGeom prst="rect">
            <a:avLst/>
          </a:prstGeom>
        </p:spPr>
      </p:pic>
      <p:sp>
        <p:nvSpPr>
          <p:cNvPr id="13" name="TextBox 20">
            <a:extLst>
              <a:ext uri="{FF2B5EF4-FFF2-40B4-BE49-F238E27FC236}">
                <a16:creationId xmlns:a16="http://schemas.microsoft.com/office/drawing/2014/main" id="{AB9A2182-6488-7AA1-3885-D71451C8CB43}"/>
              </a:ext>
            </a:extLst>
          </p:cNvPr>
          <p:cNvSpPr txBox="1"/>
          <p:nvPr/>
        </p:nvSpPr>
        <p:spPr>
          <a:xfrm>
            <a:off x="14859000" y="5261871"/>
            <a:ext cx="3276600" cy="488595"/>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Workshops</a:t>
            </a:r>
          </a:p>
        </p:txBody>
      </p:sp>
      <p:pic>
        <p:nvPicPr>
          <p:cNvPr id="14" name="Picture 13">
            <a:extLst>
              <a:ext uri="{FF2B5EF4-FFF2-40B4-BE49-F238E27FC236}">
                <a16:creationId xmlns:a16="http://schemas.microsoft.com/office/drawing/2014/main" id="{F81F5D71-DC83-D8A8-070D-2F75BD5D35E8}"/>
              </a:ext>
            </a:extLst>
          </p:cNvPr>
          <p:cNvPicPr>
            <a:picLocks noChangeAspect="1"/>
          </p:cNvPicPr>
          <p:nvPr/>
        </p:nvPicPr>
        <p:blipFill>
          <a:blip r:embed="rId4"/>
          <a:stretch>
            <a:fillRect/>
          </a:stretch>
        </p:blipFill>
        <p:spPr>
          <a:xfrm>
            <a:off x="7543800" y="2075125"/>
            <a:ext cx="3983873" cy="1377272"/>
          </a:xfrm>
          <a:prstGeom prst="rect">
            <a:avLst/>
          </a:prstGeom>
        </p:spPr>
      </p:pic>
      <p:sp>
        <p:nvSpPr>
          <p:cNvPr id="15" name="TextBox 20">
            <a:extLst>
              <a:ext uri="{FF2B5EF4-FFF2-40B4-BE49-F238E27FC236}">
                <a16:creationId xmlns:a16="http://schemas.microsoft.com/office/drawing/2014/main" id="{A90D21B7-0130-CB5B-576E-549DD9999824}"/>
              </a:ext>
            </a:extLst>
          </p:cNvPr>
          <p:cNvSpPr txBox="1"/>
          <p:nvPr/>
        </p:nvSpPr>
        <p:spPr>
          <a:xfrm>
            <a:off x="7970062" y="2432589"/>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Support for parents / carers </a:t>
            </a:r>
          </a:p>
        </p:txBody>
      </p:sp>
      <p:pic>
        <p:nvPicPr>
          <p:cNvPr id="16" name="Picture 15">
            <a:extLst>
              <a:ext uri="{FF2B5EF4-FFF2-40B4-BE49-F238E27FC236}">
                <a16:creationId xmlns:a16="http://schemas.microsoft.com/office/drawing/2014/main" id="{4800530F-3A02-24A6-E0E8-72A950204676}"/>
              </a:ext>
            </a:extLst>
          </p:cNvPr>
          <p:cNvPicPr>
            <a:picLocks noChangeAspect="1"/>
          </p:cNvPicPr>
          <p:nvPr/>
        </p:nvPicPr>
        <p:blipFill>
          <a:blip r:embed="rId4"/>
          <a:stretch>
            <a:fillRect/>
          </a:stretch>
        </p:blipFill>
        <p:spPr>
          <a:xfrm>
            <a:off x="1124310" y="2147539"/>
            <a:ext cx="3815525" cy="1436208"/>
          </a:xfrm>
          <a:prstGeom prst="rect">
            <a:avLst/>
          </a:prstGeom>
        </p:spPr>
      </p:pic>
      <p:sp>
        <p:nvSpPr>
          <p:cNvPr id="17" name="TextBox 20">
            <a:extLst>
              <a:ext uri="{FF2B5EF4-FFF2-40B4-BE49-F238E27FC236}">
                <a16:creationId xmlns:a16="http://schemas.microsoft.com/office/drawing/2014/main" id="{1C042D2E-C766-626C-498A-95EEEB2A362C}"/>
              </a:ext>
            </a:extLst>
          </p:cNvPr>
          <p:cNvSpPr txBox="1"/>
          <p:nvPr/>
        </p:nvSpPr>
        <p:spPr>
          <a:xfrm>
            <a:off x="1453363" y="2495191"/>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Support for young people</a:t>
            </a:r>
          </a:p>
        </p:txBody>
      </p:sp>
      <p:pic>
        <p:nvPicPr>
          <p:cNvPr id="18" name="Picture 17">
            <a:extLst>
              <a:ext uri="{FF2B5EF4-FFF2-40B4-BE49-F238E27FC236}">
                <a16:creationId xmlns:a16="http://schemas.microsoft.com/office/drawing/2014/main" id="{3310C508-AF0E-F718-CDB8-FA88809CBDD9}"/>
              </a:ext>
            </a:extLst>
          </p:cNvPr>
          <p:cNvPicPr>
            <a:picLocks noChangeAspect="1"/>
          </p:cNvPicPr>
          <p:nvPr/>
        </p:nvPicPr>
        <p:blipFill>
          <a:blip r:embed="rId4"/>
          <a:stretch>
            <a:fillRect/>
          </a:stretch>
        </p:blipFill>
        <p:spPr>
          <a:xfrm>
            <a:off x="123361" y="5577188"/>
            <a:ext cx="3432345" cy="1291975"/>
          </a:xfrm>
          <a:prstGeom prst="rect">
            <a:avLst/>
          </a:prstGeom>
        </p:spPr>
      </p:pic>
      <p:sp>
        <p:nvSpPr>
          <p:cNvPr id="19" name="TextBox 20">
            <a:extLst>
              <a:ext uri="{FF2B5EF4-FFF2-40B4-BE49-F238E27FC236}">
                <a16:creationId xmlns:a16="http://schemas.microsoft.com/office/drawing/2014/main" id="{A0003964-D550-C6F7-6E38-3CE24AA05843}"/>
              </a:ext>
            </a:extLst>
          </p:cNvPr>
          <p:cNvSpPr txBox="1"/>
          <p:nvPr/>
        </p:nvSpPr>
        <p:spPr>
          <a:xfrm>
            <a:off x="279106" y="5905500"/>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Support for school staff</a:t>
            </a:r>
          </a:p>
        </p:txBody>
      </p:sp>
    </p:spTree>
    <p:extLst>
      <p:ext uri="{BB962C8B-B14F-4D97-AF65-F5344CB8AC3E}">
        <p14:creationId xmlns:p14="http://schemas.microsoft.com/office/powerpoint/2010/main" val="41803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2">
            <a:extLst>
              <a:ext uri="{FF2B5EF4-FFF2-40B4-BE49-F238E27FC236}">
                <a16:creationId xmlns:a16="http://schemas.microsoft.com/office/drawing/2014/main" id="{49271EE1-7F81-3313-C238-E4CB90A15E4F}"/>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Freeform 3"/>
          <p:cNvSpPr/>
          <p:nvPr/>
        </p:nvSpPr>
        <p:spPr>
          <a:xfrm>
            <a:off x="12725399" y="6850856"/>
            <a:ext cx="3077630" cy="3436144"/>
          </a:xfrm>
          <a:custGeom>
            <a:avLst/>
            <a:gdLst/>
            <a:ahLst/>
            <a:cxnLst/>
            <a:rect l="l" t="t" r="r" b="b"/>
            <a:pathLst>
              <a:path w="6094809" h="7015655">
                <a:moveTo>
                  <a:pt x="0" y="0"/>
                </a:moveTo>
                <a:lnTo>
                  <a:pt x="6094810" y="0"/>
                </a:lnTo>
                <a:lnTo>
                  <a:pt x="6094810" y="7015656"/>
                </a:lnTo>
                <a:lnTo>
                  <a:pt x="0" y="7015656"/>
                </a:lnTo>
                <a:lnTo>
                  <a:pt x="0" y="0"/>
                </a:lnTo>
                <a:close/>
              </a:path>
            </a:pathLst>
          </a:custGeom>
          <a:blipFill>
            <a:blip r:embed="rId5"/>
            <a:stretch>
              <a:fillRect l="-4703" t="-28030" r="-4347" b="-5968"/>
            </a:stretch>
          </a:blipFill>
        </p:spPr>
        <p:txBody>
          <a:bodyPr/>
          <a:lstStyle/>
          <a:p>
            <a:endParaRPr lang="en-GB"/>
          </a:p>
        </p:txBody>
      </p:sp>
      <p:sp>
        <p:nvSpPr>
          <p:cNvPr id="4" name="Freeform 4"/>
          <p:cNvSpPr/>
          <p:nvPr/>
        </p:nvSpPr>
        <p:spPr>
          <a:xfrm>
            <a:off x="14035614" y="3230015"/>
            <a:ext cx="3534831" cy="3285964"/>
          </a:xfrm>
          <a:custGeom>
            <a:avLst/>
            <a:gdLst/>
            <a:ahLst/>
            <a:cxnLst/>
            <a:rect l="l" t="t" r="r" b="b"/>
            <a:pathLst>
              <a:path w="6106206" h="5800896">
                <a:moveTo>
                  <a:pt x="0" y="0"/>
                </a:moveTo>
                <a:lnTo>
                  <a:pt x="6106207" y="0"/>
                </a:lnTo>
                <a:lnTo>
                  <a:pt x="6106207" y="5800896"/>
                </a:lnTo>
                <a:lnTo>
                  <a:pt x="0" y="5800896"/>
                </a:lnTo>
                <a:lnTo>
                  <a:pt x="0" y="0"/>
                </a:lnTo>
                <a:close/>
              </a:path>
            </a:pathLst>
          </a:custGeom>
          <a:blipFill>
            <a:blip r:embed="rId6"/>
            <a:stretch>
              <a:fillRect l="-6568" t="-8070" r="-6568" b="-11021"/>
            </a:stretch>
          </a:blipFill>
        </p:spPr>
        <p:txBody>
          <a:bodyPr/>
          <a:lstStyle/>
          <a:p>
            <a:endParaRPr lang="en-GB"/>
          </a:p>
        </p:txBody>
      </p:sp>
      <p:sp>
        <p:nvSpPr>
          <p:cNvPr id="6" name="TextBox 6"/>
          <p:cNvSpPr txBox="1"/>
          <p:nvPr/>
        </p:nvSpPr>
        <p:spPr>
          <a:xfrm>
            <a:off x="685800" y="510341"/>
            <a:ext cx="17966531" cy="854529"/>
          </a:xfrm>
          <a:prstGeom prst="rect">
            <a:avLst/>
          </a:prstGeom>
        </p:spPr>
        <p:txBody>
          <a:bodyPr lIns="0" tIns="0" rIns="0" bIns="0" rtlCol="0" anchor="t">
            <a:spAutoFit/>
          </a:bodyPr>
          <a:lstStyle/>
          <a:p>
            <a:pPr algn="l">
              <a:lnSpc>
                <a:spcPts val="6365"/>
              </a:lnSpc>
            </a:pPr>
            <a:r>
              <a:rPr lang="en-US" sz="6600" dirty="0">
                <a:solidFill>
                  <a:srgbClr val="000000"/>
                </a:solidFill>
                <a:latin typeface="Tropika"/>
              </a:rPr>
              <a:t>Breathing and Grounding Techniques</a:t>
            </a:r>
          </a:p>
        </p:txBody>
      </p:sp>
      <p:sp>
        <p:nvSpPr>
          <p:cNvPr id="7" name="TextBox 7"/>
          <p:cNvSpPr txBox="1"/>
          <p:nvPr/>
        </p:nvSpPr>
        <p:spPr>
          <a:xfrm>
            <a:off x="1718945" y="2332373"/>
            <a:ext cx="14716125" cy="872034"/>
          </a:xfrm>
          <a:prstGeom prst="rect">
            <a:avLst/>
          </a:prstGeom>
        </p:spPr>
        <p:txBody>
          <a:bodyPr lIns="0" tIns="0" rIns="0" bIns="0" rtlCol="0" anchor="t">
            <a:spAutoFit/>
          </a:bodyPr>
          <a:lstStyle/>
          <a:p>
            <a:pPr algn="ctr">
              <a:lnSpc>
                <a:spcPts val="3359"/>
              </a:lnSpc>
              <a:spcBef>
                <a:spcPct val="0"/>
              </a:spcBef>
            </a:pPr>
            <a:r>
              <a:rPr lang="en-US" sz="2799" dirty="0">
                <a:solidFill>
                  <a:srgbClr val="000000"/>
                </a:solidFill>
                <a:latin typeface="One Little Font"/>
              </a:rPr>
              <a:t>It can be useful to teach children that when </a:t>
            </a:r>
            <a:r>
              <a:rPr lang="en-US" sz="2799" dirty="0">
                <a:solidFill>
                  <a:srgbClr val="000000"/>
                </a:solidFill>
                <a:latin typeface="One Little Font Bold"/>
              </a:rPr>
              <a:t>fight </a:t>
            </a:r>
            <a:r>
              <a:rPr lang="en-US" sz="2799" dirty="0">
                <a:solidFill>
                  <a:srgbClr val="000000"/>
                </a:solidFill>
                <a:latin typeface="One Little Font"/>
              </a:rPr>
              <a:t>or </a:t>
            </a:r>
            <a:r>
              <a:rPr lang="en-US" sz="2799" dirty="0">
                <a:solidFill>
                  <a:srgbClr val="000000"/>
                </a:solidFill>
                <a:latin typeface="One Little Font Bold"/>
              </a:rPr>
              <a:t>flight </a:t>
            </a:r>
            <a:r>
              <a:rPr lang="en-US" sz="2799" dirty="0">
                <a:solidFill>
                  <a:srgbClr val="000000"/>
                </a:solidFill>
                <a:latin typeface="One Little Font"/>
              </a:rPr>
              <a:t>kicks in, our breathing </a:t>
            </a:r>
            <a:r>
              <a:rPr lang="en-US" sz="2799" dirty="0">
                <a:solidFill>
                  <a:srgbClr val="000000"/>
                </a:solidFill>
                <a:latin typeface="One Little Font Bold"/>
              </a:rPr>
              <a:t>speeds up</a:t>
            </a:r>
            <a:r>
              <a:rPr lang="en-US" sz="2799" dirty="0">
                <a:solidFill>
                  <a:srgbClr val="000000"/>
                </a:solidFill>
                <a:latin typeface="One Little Font"/>
              </a:rPr>
              <a:t>, so to return to calm, we need to</a:t>
            </a:r>
            <a:r>
              <a:rPr lang="en-US" sz="2799" dirty="0">
                <a:solidFill>
                  <a:srgbClr val="000000"/>
                </a:solidFill>
                <a:latin typeface="One Little Font Bold"/>
              </a:rPr>
              <a:t> slow our breathing down</a:t>
            </a:r>
            <a:r>
              <a:rPr lang="en-US" sz="2799" dirty="0">
                <a:solidFill>
                  <a:srgbClr val="000000"/>
                </a:solidFill>
                <a:latin typeface="One Little Font"/>
              </a:rPr>
              <a:t> or find ways to return to the </a:t>
            </a:r>
            <a:r>
              <a:rPr lang="en-US" sz="2799" b="1" dirty="0">
                <a:solidFill>
                  <a:srgbClr val="000000"/>
                </a:solidFill>
                <a:latin typeface="One Little Font"/>
              </a:rPr>
              <a:t>present</a:t>
            </a:r>
            <a:r>
              <a:rPr lang="en-US" sz="2799" dirty="0">
                <a:solidFill>
                  <a:srgbClr val="000000"/>
                </a:solidFill>
                <a:latin typeface="One Little Font"/>
              </a:rPr>
              <a:t> moment. </a:t>
            </a:r>
          </a:p>
        </p:txBody>
      </p:sp>
      <p:pic>
        <p:nvPicPr>
          <p:cNvPr id="9" name="Picture 6" descr="5 Senses Grounding Technique Pdf 170 20 0 0.38 1340000 Informational ...">
            <a:extLst>
              <a:ext uri="{FF2B5EF4-FFF2-40B4-BE49-F238E27FC236}">
                <a16:creationId xmlns:a16="http://schemas.microsoft.com/office/drawing/2014/main" id="{9F4F3DE8-7926-3D6D-8E79-6E6F3DAAA7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569" y="3734556"/>
            <a:ext cx="3657600" cy="5648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ounding Technique Poster Rainbow Grounding Technique - Etsy">
            <a:extLst>
              <a:ext uri="{FF2B5EF4-FFF2-40B4-BE49-F238E27FC236}">
                <a16:creationId xmlns:a16="http://schemas.microsoft.com/office/drawing/2014/main" id="{B8B853CB-60CD-FE5B-200E-C719283297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229100"/>
            <a:ext cx="3288168" cy="4932251"/>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a:extLst>
              <a:ext uri="{FF2B5EF4-FFF2-40B4-BE49-F238E27FC236}">
                <a16:creationId xmlns:a16="http://schemas.microsoft.com/office/drawing/2014/main" id="{6073CEBC-D761-13DA-5D14-DAC32FA520E5}"/>
              </a:ext>
            </a:extLst>
          </p:cNvPr>
          <p:cNvPicPr>
            <a:picLocks noChangeAspect="1"/>
          </p:cNvPicPr>
          <p:nvPr/>
        </p:nvPicPr>
        <p:blipFill>
          <a:blip r:embed="rId9"/>
          <a:srcRect l="2538" t="34374" r="52590" b="35618"/>
          <a:stretch/>
        </p:blipFill>
        <p:spPr>
          <a:xfrm>
            <a:off x="8291389" y="4489501"/>
            <a:ext cx="4090852" cy="4052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4DF7BF74-1D57-FD34-F126-9776500CBF10}"/>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p:cNvSpPr txBox="1"/>
          <p:nvPr/>
        </p:nvSpPr>
        <p:spPr>
          <a:xfrm>
            <a:off x="440701" y="460099"/>
            <a:ext cx="18267409" cy="865922"/>
          </a:xfrm>
          <a:prstGeom prst="rect">
            <a:avLst/>
          </a:prstGeom>
        </p:spPr>
        <p:txBody>
          <a:bodyPr lIns="0" tIns="0" rIns="0" bIns="0" rtlCol="0" anchor="t">
            <a:spAutoFit/>
          </a:bodyPr>
          <a:lstStyle/>
          <a:p>
            <a:pPr algn="l">
              <a:lnSpc>
                <a:spcPts val="6689"/>
              </a:lnSpc>
            </a:pPr>
            <a:r>
              <a:rPr lang="en-US" sz="6194" dirty="0">
                <a:solidFill>
                  <a:srgbClr val="000000"/>
                </a:solidFill>
                <a:latin typeface="Tropika"/>
              </a:rPr>
              <a:t>Individual adaptations </a:t>
            </a:r>
          </a:p>
        </p:txBody>
      </p:sp>
      <p:grpSp>
        <p:nvGrpSpPr>
          <p:cNvPr id="12" name="Group 12"/>
          <p:cNvGrpSpPr/>
          <p:nvPr/>
        </p:nvGrpSpPr>
        <p:grpSpPr>
          <a:xfrm>
            <a:off x="7467600" y="2171700"/>
            <a:ext cx="2758968" cy="3191465"/>
            <a:chOff x="0" y="0"/>
            <a:chExt cx="702652" cy="812800"/>
          </a:xfrm>
        </p:grpSpPr>
        <p:sp>
          <p:nvSpPr>
            <p:cNvPr id="13" name="Freeform 1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FD4A1"/>
            </a:solidFill>
            <a:ln cap="sq">
              <a:noFill/>
              <a:prstDash val="solid"/>
              <a:miter/>
            </a:ln>
          </p:spPr>
          <p:txBody>
            <a:bodyPr/>
            <a:lstStyle/>
            <a:p>
              <a:endParaRPr lang="en-GB"/>
            </a:p>
          </p:txBody>
        </p:sp>
        <p:sp>
          <p:nvSpPr>
            <p:cNvPr id="14" name="TextBox 14"/>
            <p:cNvSpPr txBox="1"/>
            <p:nvPr/>
          </p:nvSpPr>
          <p:spPr>
            <a:xfrm>
              <a:off x="4152" y="129730"/>
              <a:ext cx="698500" cy="581025"/>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Having a safe space to regulate before lessons</a:t>
              </a:r>
            </a:p>
          </p:txBody>
        </p:sp>
      </p:grpSp>
      <p:grpSp>
        <p:nvGrpSpPr>
          <p:cNvPr id="15" name="Group 15"/>
          <p:cNvGrpSpPr/>
          <p:nvPr/>
        </p:nvGrpSpPr>
        <p:grpSpPr>
          <a:xfrm>
            <a:off x="4777461" y="5794947"/>
            <a:ext cx="2773925" cy="3191465"/>
            <a:chOff x="-350938" y="-516236"/>
            <a:chExt cx="706461" cy="812800"/>
          </a:xfrm>
        </p:grpSpPr>
        <p:sp>
          <p:nvSpPr>
            <p:cNvPr id="16" name="Freeform 16"/>
            <p:cNvSpPr/>
            <p:nvPr/>
          </p:nvSpPr>
          <p:spPr>
            <a:xfrm>
              <a:off x="-342977" y="-516236"/>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6CDBF"/>
            </a:solidFill>
            <a:ln cap="sq">
              <a:noFill/>
              <a:prstDash val="solid"/>
              <a:miter/>
            </a:ln>
          </p:spPr>
          <p:txBody>
            <a:bodyPr/>
            <a:lstStyle/>
            <a:p>
              <a:endParaRPr lang="en-GB" dirty="0"/>
            </a:p>
          </p:txBody>
        </p:sp>
        <p:sp>
          <p:nvSpPr>
            <p:cNvPr id="17" name="TextBox 17"/>
            <p:cNvSpPr txBox="1"/>
            <p:nvPr/>
          </p:nvSpPr>
          <p:spPr>
            <a:xfrm>
              <a:off x="-350938" y="-404505"/>
              <a:ext cx="698500" cy="581025"/>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Safe spaces (break/lunchtimes i.e., library, quiet room)</a:t>
              </a:r>
            </a:p>
          </p:txBody>
        </p:sp>
      </p:grpSp>
      <p:grpSp>
        <p:nvGrpSpPr>
          <p:cNvPr id="18" name="Group 18"/>
          <p:cNvGrpSpPr/>
          <p:nvPr/>
        </p:nvGrpSpPr>
        <p:grpSpPr>
          <a:xfrm>
            <a:off x="10606468" y="2135949"/>
            <a:ext cx="2748515" cy="3191465"/>
            <a:chOff x="5787" y="-791525"/>
            <a:chExt cx="699990" cy="812800"/>
          </a:xfrm>
        </p:grpSpPr>
        <p:sp>
          <p:nvSpPr>
            <p:cNvPr id="19" name="Freeform 19"/>
            <p:cNvSpPr/>
            <p:nvPr/>
          </p:nvSpPr>
          <p:spPr>
            <a:xfrm>
              <a:off x="7277" y="-79152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9CFC5"/>
            </a:solidFill>
          </p:spPr>
          <p:txBody>
            <a:bodyPr/>
            <a:lstStyle/>
            <a:p>
              <a:endParaRPr lang="en-GB"/>
            </a:p>
          </p:txBody>
        </p:sp>
        <p:sp>
          <p:nvSpPr>
            <p:cNvPr id="20" name="TextBox 20"/>
            <p:cNvSpPr txBox="1"/>
            <p:nvPr/>
          </p:nvSpPr>
          <p:spPr>
            <a:xfrm>
              <a:off x="5787" y="-686944"/>
              <a:ext cx="698500" cy="581025"/>
            </a:xfrm>
            <a:prstGeom prst="rect">
              <a:avLst/>
            </a:prstGeom>
          </p:spPr>
          <p:txBody>
            <a:bodyPr lIns="50800" tIns="50800" rIns="50800" bIns="50800" rtlCol="0" anchor="ctr"/>
            <a:lstStyle/>
            <a:p>
              <a:pPr algn="ctr">
                <a:lnSpc>
                  <a:spcPts val="3359"/>
                </a:lnSpc>
              </a:pPr>
              <a:r>
                <a:rPr lang="en-US" sz="2399" dirty="0">
                  <a:solidFill>
                    <a:srgbClr val="000000"/>
                  </a:solidFill>
                  <a:latin typeface="One Little Font"/>
                </a:rPr>
                <a:t>Soft starts</a:t>
              </a:r>
            </a:p>
          </p:txBody>
        </p:sp>
      </p:grpSp>
      <p:grpSp>
        <p:nvGrpSpPr>
          <p:cNvPr id="21" name="Group 21"/>
          <p:cNvGrpSpPr/>
          <p:nvPr/>
        </p:nvGrpSpPr>
        <p:grpSpPr>
          <a:xfrm>
            <a:off x="8203074" y="5778628"/>
            <a:ext cx="2742665" cy="3191465"/>
            <a:chOff x="0" y="0"/>
            <a:chExt cx="698500" cy="812800"/>
          </a:xfrm>
        </p:grpSpPr>
        <p:sp>
          <p:nvSpPr>
            <p:cNvPr id="22" name="Freeform 22"/>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4DA90"/>
            </a:solidFill>
            <a:ln cap="sq">
              <a:noFill/>
              <a:prstDash val="solid"/>
              <a:miter/>
            </a:ln>
          </p:spPr>
          <p:txBody>
            <a:bodyPr/>
            <a:lstStyle/>
            <a:p>
              <a:endParaRPr lang="en-GB"/>
            </a:p>
          </p:txBody>
        </p:sp>
        <p:sp>
          <p:nvSpPr>
            <p:cNvPr id="23" name="TextBox 23"/>
            <p:cNvSpPr txBox="1"/>
            <p:nvPr/>
          </p:nvSpPr>
          <p:spPr>
            <a:xfrm>
              <a:off x="0" y="92075"/>
              <a:ext cx="698500" cy="581025"/>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Key member of staff (check-ins)</a:t>
              </a:r>
            </a:p>
          </p:txBody>
        </p:sp>
      </p:grpSp>
      <p:grpSp>
        <p:nvGrpSpPr>
          <p:cNvPr id="24" name="Group 24"/>
          <p:cNvGrpSpPr/>
          <p:nvPr/>
        </p:nvGrpSpPr>
        <p:grpSpPr>
          <a:xfrm>
            <a:off x="13936637" y="2091941"/>
            <a:ext cx="2775270" cy="3191465"/>
            <a:chOff x="116599" y="-802733"/>
            <a:chExt cx="706804" cy="812800"/>
          </a:xfrm>
        </p:grpSpPr>
        <p:sp>
          <p:nvSpPr>
            <p:cNvPr id="25" name="Freeform 25"/>
            <p:cNvSpPr/>
            <p:nvPr/>
          </p:nvSpPr>
          <p:spPr>
            <a:xfrm>
              <a:off x="124903" y="-802733"/>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4E3B3"/>
            </a:solidFill>
            <a:ln cap="sq">
              <a:noFill/>
              <a:prstDash val="solid"/>
              <a:miter/>
            </a:ln>
          </p:spPr>
          <p:txBody>
            <a:bodyPr/>
            <a:lstStyle/>
            <a:p>
              <a:endParaRPr lang="en-GB" dirty="0"/>
            </a:p>
          </p:txBody>
        </p:sp>
        <p:sp>
          <p:nvSpPr>
            <p:cNvPr id="26" name="TextBox 26"/>
            <p:cNvSpPr txBox="1"/>
            <p:nvPr/>
          </p:nvSpPr>
          <p:spPr>
            <a:xfrm>
              <a:off x="116599" y="-677251"/>
              <a:ext cx="698500" cy="584251"/>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Fidget toys/wobble cushions</a:t>
              </a:r>
            </a:p>
          </p:txBody>
        </p:sp>
      </p:grpSp>
      <p:grpSp>
        <p:nvGrpSpPr>
          <p:cNvPr id="27" name="Group 27"/>
          <p:cNvGrpSpPr/>
          <p:nvPr/>
        </p:nvGrpSpPr>
        <p:grpSpPr>
          <a:xfrm>
            <a:off x="14684278" y="5707123"/>
            <a:ext cx="2742665" cy="3191465"/>
            <a:chOff x="0" y="0"/>
            <a:chExt cx="698500" cy="812800"/>
          </a:xfrm>
        </p:grpSpPr>
        <p:sp>
          <p:nvSpPr>
            <p:cNvPr id="28" name="Freeform 2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6CDBF"/>
            </a:solidFill>
            <a:ln cap="sq">
              <a:noFill/>
              <a:prstDash val="solid"/>
              <a:miter/>
            </a:ln>
          </p:spPr>
          <p:txBody>
            <a:bodyPr/>
            <a:lstStyle/>
            <a:p>
              <a:endParaRPr lang="en-GB"/>
            </a:p>
          </p:txBody>
        </p:sp>
        <p:sp>
          <p:nvSpPr>
            <p:cNvPr id="29" name="TextBox 29"/>
            <p:cNvSpPr txBox="1"/>
            <p:nvPr/>
          </p:nvSpPr>
          <p:spPr>
            <a:xfrm>
              <a:off x="0" y="92075"/>
              <a:ext cx="698500" cy="581025"/>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Timeout pass / Movement breaks</a:t>
              </a:r>
            </a:p>
          </p:txBody>
        </p:sp>
      </p:grpSp>
      <p:sp>
        <p:nvSpPr>
          <p:cNvPr id="31" name="Freeform 31"/>
          <p:cNvSpPr/>
          <p:nvPr/>
        </p:nvSpPr>
        <p:spPr>
          <a:xfrm>
            <a:off x="4446663" y="2027122"/>
            <a:ext cx="2742665" cy="3191465"/>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4E3B3"/>
          </a:solidFill>
          <a:ln cap="sq">
            <a:noFill/>
            <a:prstDash val="solid"/>
            <a:miter/>
          </a:ln>
        </p:spPr>
        <p:txBody>
          <a:bodyPr/>
          <a:lstStyle/>
          <a:p>
            <a:endParaRPr lang="en-GB" dirty="0"/>
          </a:p>
        </p:txBody>
      </p:sp>
      <p:grpSp>
        <p:nvGrpSpPr>
          <p:cNvPr id="33" name="Group 33"/>
          <p:cNvGrpSpPr/>
          <p:nvPr/>
        </p:nvGrpSpPr>
        <p:grpSpPr>
          <a:xfrm>
            <a:off x="1256789" y="5920264"/>
            <a:ext cx="2742665" cy="3191465"/>
            <a:chOff x="0" y="0"/>
            <a:chExt cx="698500" cy="812800"/>
          </a:xfrm>
        </p:grpSpPr>
        <p:sp>
          <p:nvSpPr>
            <p:cNvPr id="34" name="Freeform 3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FD4A1"/>
            </a:solidFill>
            <a:ln cap="sq">
              <a:noFill/>
              <a:prstDash val="solid"/>
              <a:miter/>
            </a:ln>
          </p:spPr>
          <p:txBody>
            <a:bodyPr/>
            <a:lstStyle/>
            <a:p>
              <a:endParaRPr lang="en-GB"/>
            </a:p>
          </p:txBody>
        </p:sp>
        <p:sp>
          <p:nvSpPr>
            <p:cNvPr id="35" name="TextBox 35"/>
            <p:cNvSpPr txBox="1"/>
            <p:nvPr/>
          </p:nvSpPr>
          <p:spPr>
            <a:xfrm>
              <a:off x="0" y="130403"/>
              <a:ext cx="698500" cy="581025"/>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Changes to timetable (seating plans, classes)</a:t>
              </a:r>
            </a:p>
          </p:txBody>
        </p:sp>
      </p:grpSp>
      <p:grpSp>
        <p:nvGrpSpPr>
          <p:cNvPr id="36" name="Group 36"/>
          <p:cNvGrpSpPr/>
          <p:nvPr/>
        </p:nvGrpSpPr>
        <p:grpSpPr>
          <a:xfrm>
            <a:off x="1256790" y="2027123"/>
            <a:ext cx="2742665" cy="3191465"/>
            <a:chOff x="0" y="0"/>
            <a:chExt cx="698500" cy="812800"/>
          </a:xfrm>
        </p:grpSpPr>
        <p:sp>
          <p:nvSpPr>
            <p:cNvPr id="37" name="Freeform 3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9CFC5"/>
            </a:solidFill>
          </p:spPr>
          <p:txBody>
            <a:bodyPr/>
            <a:lstStyle/>
            <a:p>
              <a:endParaRPr lang="en-GB"/>
            </a:p>
          </p:txBody>
        </p:sp>
        <p:sp>
          <p:nvSpPr>
            <p:cNvPr id="38" name="TextBox 38"/>
            <p:cNvSpPr txBox="1"/>
            <p:nvPr/>
          </p:nvSpPr>
          <p:spPr>
            <a:xfrm>
              <a:off x="0" y="92075"/>
              <a:ext cx="698500" cy="581025"/>
            </a:xfrm>
            <a:prstGeom prst="rect">
              <a:avLst/>
            </a:prstGeom>
          </p:spPr>
          <p:txBody>
            <a:bodyPr lIns="50800" tIns="50800" rIns="50800" bIns="50800" rtlCol="0" anchor="ctr"/>
            <a:lstStyle/>
            <a:p>
              <a:pPr algn="ctr">
                <a:lnSpc>
                  <a:spcPts val="3219"/>
                </a:lnSpc>
              </a:pPr>
              <a:r>
                <a:rPr lang="en-US" sz="2299" dirty="0">
                  <a:solidFill>
                    <a:srgbClr val="000000"/>
                  </a:solidFill>
                  <a:latin typeface="One Little Font"/>
                </a:rPr>
                <a:t>Early lunch pass (skip queue and crowds)</a:t>
              </a:r>
            </a:p>
          </p:txBody>
        </p:sp>
      </p:grpSp>
      <p:grpSp>
        <p:nvGrpSpPr>
          <p:cNvPr id="39" name="Group 39"/>
          <p:cNvGrpSpPr/>
          <p:nvPr/>
        </p:nvGrpSpPr>
        <p:grpSpPr>
          <a:xfrm>
            <a:off x="11443676" y="5586011"/>
            <a:ext cx="2742665" cy="3191465"/>
            <a:chOff x="0" y="0"/>
            <a:chExt cx="698500" cy="812800"/>
          </a:xfrm>
        </p:grpSpPr>
        <p:sp>
          <p:nvSpPr>
            <p:cNvPr id="40" name="Freeform 4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FD4A1"/>
            </a:solidFill>
            <a:ln cap="sq">
              <a:noFill/>
              <a:prstDash val="solid"/>
              <a:miter/>
            </a:ln>
          </p:spPr>
          <p:txBody>
            <a:bodyPr/>
            <a:lstStyle/>
            <a:p>
              <a:endParaRPr lang="en-GB"/>
            </a:p>
          </p:txBody>
        </p:sp>
        <p:sp>
          <p:nvSpPr>
            <p:cNvPr id="41" name="TextBox 41"/>
            <p:cNvSpPr txBox="1"/>
            <p:nvPr/>
          </p:nvSpPr>
          <p:spPr>
            <a:xfrm>
              <a:off x="0" y="121591"/>
              <a:ext cx="698500" cy="581025"/>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Ensuring all staff are aware of difficulties/ adjustments</a:t>
              </a:r>
            </a:p>
          </p:txBody>
        </p:sp>
      </p:grpSp>
      <p:sp>
        <p:nvSpPr>
          <p:cNvPr id="42" name="TextBox 14">
            <a:extLst>
              <a:ext uri="{FF2B5EF4-FFF2-40B4-BE49-F238E27FC236}">
                <a16:creationId xmlns:a16="http://schemas.microsoft.com/office/drawing/2014/main" id="{A112213A-5F0A-4D16-CBA2-C00B4ED670D6}"/>
              </a:ext>
            </a:extLst>
          </p:cNvPr>
          <p:cNvSpPr txBox="1"/>
          <p:nvPr/>
        </p:nvSpPr>
        <p:spPr>
          <a:xfrm>
            <a:off x="4440812" y="2501878"/>
            <a:ext cx="2742665" cy="2281399"/>
          </a:xfrm>
          <a:prstGeom prst="rect">
            <a:avLst/>
          </a:prstGeom>
        </p:spPr>
        <p:txBody>
          <a:bodyPr lIns="50800" tIns="50800" rIns="50800" bIns="50800" rtlCol="0" anchor="ctr"/>
          <a:lstStyle/>
          <a:p>
            <a:pPr marL="0" lvl="0" indent="0" algn="ctr">
              <a:lnSpc>
                <a:spcPts val="3219"/>
              </a:lnSpc>
              <a:spcBef>
                <a:spcPct val="0"/>
              </a:spcBef>
            </a:pPr>
            <a:r>
              <a:rPr lang="en-US" sz="2299" dirty="0">
                <a:solidFill>
                  <a:srgbClr val="000000"/>
                </a:solidFill>
                <a:latin typeface="One Little Font"/>
              </a:rPr>
              <a:t>Transitional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8D6092E7-A51D-46F3-1B7C-F003EEA659E8}"/>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a:extLst>
              <a:ext uri="{FF2B5EF4-FFF2-40B4-BE49-F238E27FC236}">
                <a16:creationId xmlns:a16="http://schemas.microsoft.com/office/drawing/2014/main" id="{A261F145-9EBD-4BDC-8AC8-4D146E33CCB0}"/>
              </a:ext>
            </a:extLst>
          </p:cNvPr>
          <p:cNvSpPr txBox="1"/>
          <p:nvPr/>
        </p:nvSpPr>
        <p:spPr>
          <a:xfrm>
            <a:off x="440701" y="460099"/>
            <a:ext cx="18267409" cy="865922"/>
          </a:xfrm>
          <a:prstGeom prst="rect">
            <a:avLst/>
          </a:prstGeom>
        </p:spPr>
        <p:txBody>
          <a:bodyPr lIns="0" tIns="0" rIns="0" bIns="0" rtlCol="0" anchor="t">
            <a:spAutoFit/>
          </a:bodyPr>
          <a:lstStyle/>
          <a:p>
            <a:pPr algn="l">
              <a:lnSpc>
                <a:spcPts val="6689"/>
              </a:lnSpc>
            </a:pPr>
            <a:r>
              <a:rPr lang="en-US" sz="6194" dirty="0">
                <a:solidFill>
                  <a:srgbClr val="000000"/>
                </a:solidFill>
                <a:latin typeface="Tropika"/>
              </a:rPr>
              <a:t>Intervention – Worry Management</a:t>
            </a:r>
          </a:p>
        </p:txBody>
      </p:sp>
      <p:pic>
        <p:nvPicPr>
          <p:cNvPr id="4" name="Picture 3">
            <a:extLst>
              <a:ext uri="{FF2B5EF4-FFF2-40B4-BE49-F238E27FC236}">
                <a16:creationId xmlns:a16="http://schemas.microsoft.com/office/drawing/2014/main" id="{EFBE6519-824C-40FE-CE53-CCBE51974005}"/>
              </a:ext>
            </a:extLst>
          </p:cNvPr>
          <p:cNvPicPr>
            <a:picLocks noChangeAspect="1"/>
          </p:cNvPicPr>
          <p:nvPr/>
        </p:nvPicPr>
        <p:blipFill>
          <a:blip r:embed="rId5"/>
          <a:srcRect l="523" t="-1" r="239" b="2"/>
          <a:stretch/>
        </p:blipFill>
        <p:spPr>
          <a:xfrm>
            <a:off x="5867400" y="2282131"/>
            <a:ext cx="11101137" cy="7382907"/>
          </a:xfrm>
          <a:prstGeom prst="rect">
            <a:avLst/>
          </a:prstGeom>
        </p:spPr>
      </p:pic>
      <p:sp>
        <p:nvSpPr>
          <p:cNvPr id="8" name="TextBox 7">
            <a:extLst>
              <a:ext uri="{FF2B5EF4-FFF2-40B4-BE49-F238E27FC236}">
                <a16:creationId xmlns:a16="http://schemas.microsoft.com/office/drawing/2014/main" id="{37B7588D-9CA0-FFA4-A6E8-FE8D8F8C181E}"/>
              </a:ext>
            </a:extLst>
          </p:cNvPr>
          <p:cNvSpPr txBox="1"/>
          <p:nvPr/>
        </p:nvSpPr>
        <p:spPr>
          <a:xfrm>
            <a:off x="838200" y="4457700"/>
            <a:ext cx="4572000" cy="2537233"/>
          </a:xfrm>
          <a:prstGeom prst="rect">
            <a:avLst/>
          </a:prstGeom>
          <a:noFill/>
        </p:spPr>
        <p:txBody>
          <a:bodyPr wrap="square">
            <a:spAutoFit/>
          </a:bodyPr>
          <a:lstStyle/>
          <a:p>
            <a:pPr marL="0" marR="0" lvl="0" indent="0" algn="l" defTabSz="914400" rtl="0" eaLnBrk="1" fontAlgn="auto" latinLnBrk="0" hangingPunct="1">
              <a:lnSpc>
                <a:spcPts val="2713"/>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One Little Font"/>
                <a:ea typeface="+mn-ea"/>
                <a:cs typeface="+mn-cs"/>
              </a:rPr>
              <a:t>Worry </a:t>
            </a:r>
            <a:r>
              <a:rPr lang="en-US" sz="2800" dirty="0">
                <a:solidFill>
                  <a:srgbClr val="000000"/>
                </a:solidFill>
                <a:latin typeface="One Little Font"/>
              </a:rPr>
              <a:t>management is a technique to support young people with managing worry by identifying the two types of worries and limiting time spent worrying by setting a worry time. </a:t>
            </a:r>
            <a:endParaRPr kumimoji="0" lang="en-US" sz="2800" b="0" i="0" u="none" strike="noStrike" kern="1200" cap="none" spc="0" normalizeH="0" baseline="0" noProof="0" dirty="0">
              <a:ln>
                <a:noFill/>
              </a:ln>
              <a:solidFill>
                <a:srgbClr val="000000"/>
              </a:solidFill>
              <a:effectLst/>
              <a:uLnTx/>
              <a:uFillTx/>
              <a:latin typeface="One Little Font"/>
              <a:ea typeface="+mn-ea"/>
              <a:cs typeface="+mn-cs"/>
            </a:endParaRPr>
          </a:p>
        </p:txBody>
      </p:sp>
    </p:spTree>
    <p:extLst>
      <p:ext uri="{BB962C8B-B14F-4D97-AF65-F5344CB8AC3E}">
        <p14:creationId xmlns:p14="http://schemas.microsoft.com/office/powerpoint/2010/main" val="181742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2412883-AE7D-84B8-7D00-ACC1A94AD614}"/>
              </a:ext>
            </a:extLst>
          </p:cNvPr>
          <p:cNvPicPr>
            <a:picLocks noChangeAspect="1"/>
          </p:cNvPicPr>
          <p:nvPr/>
        </p:nvPicPr>
        <p:blipFill>
          <a:blip r:embed="rId3"/>
          <a:srcRect r="-2" b="1689"/>
          <a:stretch/>
        </p:blipFill>
        <p:spPr>
          <a:xfrm>
            <a:off x="935595" y="391786"/>
            <a:ext cx="6781800" cy="9558640"/>
          </a:xfrm>
          <a:prstGeom prst="rect">
            <a:avLst/>
          </a:prstGeom>
        </p:spPr>
      </p:pic>
      <p:pic>
        <p:nvPicPr>
          <p:cNvPr id="3" name="Picture 2">
            <a:extLst>
              <a:ext uri="{FF2B5EF4-FFF2-40B4-BE49-F238E27FC236}">
                <a16:creationId xmlns:a16="http://schemas.microsoft.com/office/drawing/2014/main" id="{C6027EB8-0E65-387F-7CD9-35316D0FAAA8}"/>
              </a:ext>
            </a:extLst>
          </p:cNvPr>
          <p:cNvPicPr>
            <a:picLocks noChangeAspect="1"/>
          </p:cNvPicPr>
          <p:nvPr/>
        </p:nvPicPr>
        <p:blipFill>
          <a:blip r:embed="rId4"/>
          <a:stretch>
            <a:fillRect/>
          </a:stretch>
        </p:blipFill>
        <p:spPr>
          <a:xfrm>
            <a:off x="378730" y="7734300"/>
            <a:ext cx="1111232" cy="2366188"/>
          </a:xfrm>
          <a:prstGeom prst="rect">
            <a:avLst/>
          </a:prstGeom>
        </p:spPr>
      </p:pic>
      <p:pic>
        <p:nvPicPr>
          <p:cNvPr id="4" name="Picture 3">
            <a:extLst>
              <a:ext uri="{FF2B5EF4-FFF2-40B4-BE49-F238E27FC236}">
                <a16:creationId xmlns:a16="http://schemas.microsoft.com/office/drawing/2014/main" id="{EC8BABD0-B4FA-0420-064E-B0DDAC59081E}"/>
              </a:ext>
            </a:extLst>
          </p:cNvPr>
          <p:cNvPicPr>
            <a:picLocks noChangeAspect="1"/>
          </p:cNvPicPr>
          <p:nvPr/>
        </p:nvPicPr>
        <p:blipFill>
          <a:blip r:embed="rId5"/>
          <a:stretch>
            <a:fillRect/>
          </a:stretch>
        </p:blipFill>
        <p:spPr>
          <a:xfrm>
            <a:off x="8074667" y="5176837"/>
            <a:ext cx="1753998" cy="1674063"/>
          </a:xfrm>
          <a:prstGeom prst="rect">
            <a:avLst/>
          </a:prstGeom>
        </p:spPr>
      </p:pic>
      <p:pic>
        <p:nvPicPr>
          <p:cNvPr id="5" name="Picture 4">
            <a:extLst>
              <a:ext uri="{FF2B5EF4-FFF2-40B4-BE49-F238E27FC236}">
                <a16:creationId xmlns:a16="http://schemas.microsoft.com/office/drawing/2014/main" id="{DE6C412B-100A-C127-107F-5979DAE725D7}"/>
              </a:ext>
            </a:extLst>
          </p:cNvPr>
          <p:cNvPicPr>
            <a:picLocks noChangeAspect="1"/>
          </p:cNvPicPr>
          <p:nvPr/>
        </p:nvPicPr>
        <p:blipFill>
          <a:blip r:embed="rId6"/>
          <a:stretch>
            <a:fillRect/>
          </a:stretch>
        </p:blipFill>
        <p:spPr>
          <a:xfrm>
            <a:off x="8114635" y="3085475"/>
            <a:ext cx="1674063" cy="1674063"/>
          </a:xfrm>
          <a:prstGeom prst="rect">
            <a:avLst/>
          </a:prstGeom>
        </p:spPr>
      </p:pic>
      <p:pic>
        <p:nvPicPr>
          <p:cNvPr id="7" name="Picture 6">
            <a:extLst>
              <a:ext uri="{FF2B5EF4-FFF2-40B4-BE49-F238E27FC236}">
                <a16:creationId xmlns:a16="http://schemas.microsoft.com/office/drawing/2014/main" id="{A893AF2C-5D71-5E6C-2C80-0BA517FDB263}"/>
              </a:ext>
            </a:extLst>
          </p:cNvPr>
          <p:cNvPicPr>
            <a:picLocks noChangeAspect="1"/>
          </p:cNvPicPr>
          <p:nvPr/>
        </p:nvPicPr>
        <p:blipFill>
          <a:blip r:embed="rId7"/>
          <a:stretch>
            <a:fillRect/>
          </a:stretch>
        </p:blipFill>
        <p:spPr>
          <a:xfrm>
            <a:off x="10502030" y="308858"/>
            <a:ext cx="7283387" cy="9735958"/>
          </a:xfrm>
          <a:prstGeom prst="rect">
            <a:avLst/>
          </a:prstGeom>
        </p:spPr>
      </p:pic>
    </p:spTree>
    <p:extLst>
      <p:ext uri="{BB962C8B-B14F-4D97-AF65-F5344CB8AC3E}">
        <p14:creationId xmlns:p14="http://schemas.microsoft.com/office/powerpoint/2010/main" val="267985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0822-917F-42C2-CD19-CE9BE45DC0A8}"/>
              </a:ext>
            </a:extLst>
          </p:cNvPr>
          <p:cNvSpPr>
            <a:spLocks noGrp="1"/>
          </p:cNvSpPr>
          <p:nvPr>
            <p:ph type="title"/>
          </p:nvPr>
        </p:nvSpPr>
        <p:spPr>
          <a:xfrm>
            <a:off x="847724" y="1807082"/>
            <a:ext cx="9004197" cy="2169825"/>
          </a:xfrm>
        </p:spPr>
        <p:txBody>
          <a:bodyPr>
            <a:normAutofit/>
          </a:bodyPr>
          <a:lstStyle/>
          <a:p>
            <a:endParaRPr lang="en-GB"/>
          </a:p>
        </p:txBody>
      </p:sp>
      <p:sp>
        <p:nvSpPr>
          <p:cNvPr id="9" name="Content Placeholder 8">
            <a:extLst>
              <a:ext uri="{FF2B5EF4-FFF2-40B4-BE49-F238E27FC236}">
                <a16:creationId xmlns:a16="http://schemas.microsoft.com/office/drawing/2014/main" id="{85A97563-B8D6-339E-574D-A11F8FB16A9F}"/>
              </a:ext>
            </a:extLst>
          </p:cNvPr>
          <p:cNvSpPr>
            <a:spLocks noGrp="1"/>
          </p:cNvSpPr>
          <p:nvPr>
            <p:ph idx="1"/>
          </p:nvPr>
        </p:nvSpPr>
        <p:spPr>
          <a:xfrm>
            <a:off x="847725" y="4037457"/>
            <a:ext cx="9004197" cy="4782879"/>
          </a:xfrm>
        </p:spPr>
        <p:txBody>
          <a:bodyPr>
            <a:normAutofit/>
          </a:bodyPr>
          <a:lstStyle/>
          <a:p>
            <a:endParaRPr lang="en-US"/>
          </a:p>
        </p:txBody>
      </p:sp>
      <p:pic>
        <p:nvPicPr>
          <p:cNvPr id="5" name="Content Placeholder 4">
            <a:extLst>
              <a:ext uri="{FF2B5EF4-FFF2-40B4-BE49-F238E27FC236}">
                <a16:creationId xmlns:a16="http://schemas.microsoft.com/office/drawing/2014/main" id="{503283A0-BAFF-1BE9-FE66-C918D844109E}"/>
              </a:ext>
            </a:extLst>
          </p:cNvPr>
          <p:cNvPicPr>
            <a:picLocks noChangeAspect="1"/>
          </p:cNvPicPr>
          <p:nvPr/>
        </p:nvPicPr>
        <p:blipFill>
          <a:blip r:embed="rId3"/>
          <a:srcRect l="1" t="-328" r="-4" b="-3"/>
          <a:stretch/>
        </p:blipFill>
        <p:spPr>
          <a:xfrm>
            <a:off x="1718091" y="-138870"/>
            <a:ext cx="7077294" cy="10253381"/>
          </a:xfrm>
          <a:prstGeom prst="rect">
            <a:avLst/>
          </a:prstGeom>
        </p:spPr>
      </p:pic>
      <p:pic>
        <p:nvPicPr>
          <p:cNvPr id="7" name="Picture 6">
            <a:extLst>
              <a:ext uri="{FF2B5EF4-FFF2-40B4-BE49-F238E27FC236}">
                <a16:creationId xmlns:a16="http://schemas.microsoft.com/office/drawing/2014/main" id="{63A6A620-1B6D-A1FC-DD49-D36D513BABC3}"/>
              </a:ext>
            </a:extLst>
          </p:cNvPr>
          <p:cNvPicPr>
            <a:picLocks noChangeAspect="1"/>
          </p:cNvPicPr>
          <p:nvPr/>
        </p:nvPicPr>
        <p:blipFill>
          <a:blip r:embed="rId4"/>
          <a:stretch>
            <a:fillRect/>
          </a:stretch>
        </p:blipFill>
        <p:spPr>
          <a:xfrm>
            <a:off x="8795385" y="-2"/>
            <a:ext cx="6909435" cy="10114512"/>
          </a:xfrm>
          <a:prstGeom prst="rect">
            <a:avLst/>
          </a:prstGeom>
        </p:spPr>
      </p:pic>
    </p:spTree>
    <p:extLst>
      <p:ext uri="{BB962C8B-B14F-4D97-AF65-F5344CB8AC3E}">
        <p14:creationId xmlns:p14="http://schemas.microsoft.com/office/powerpoint/2010/main" val="31817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BCB5B6-7E14-F21E-46F5-FD84D1CD3BA2}"/>
              </a:ext>
            </a:extLst>
          </p:cNvPr>
          <p:cNvPicPr>
            <a:picLocks noGrp="1" noChangeAspect="1"/>
          </p:cNvPicPr>
          <p:nvPr>
            <p:ph idx="1"/>
          </p:nvPr>
        </p:nvPicPr>
        <p:blipFill>
          <a:blip r:embed="rId3"/>
          <a:srcRect t="-967" b="1"/>
          <a:stretch/>
        </p:blipFill>
        <p:spPr>
          <a:xfrm>
            <a:off x="168316" y="-234"/>
            <a:ext cx="6877439" cy="10287234"/>
          </a:xfrm>
          <a:prstGeom prst="rect">
            <a:avLst/>
          </a:prstGeom>
        </p:spPr>
      </p:pic>
      <p:pic>
        <p:nvPicPr>
          <p:cNvPr id="7" name="Picture 6">
            <a:extLst>
              <a:ext uri="{FF2B5EF4-FFF2-40B4-BE49-F238E27FC236}">
                <a16:creationId xmlns:a16="http://schemas.microsoft.com/office/drawing/2014/main" id="{A1662A8B-C49C-6D18-16BA-60BAF9FA59BA}"/>
              </a:ext>
            </a:extLst>
          </p:cNvPr>
          <p:cNvPicPr>
            <a:picLocks noChangeAspect="1"/>
          </p:cNvPicPr>
          <p:nvPr/>
        </p:nvPicPr>
        <p:blipFill>
          <a:blip r:embed="rId4"/>
          <a:stretch>
            <a:fillRect/>
          </a:stretch>
        </p:blipFill>
        <p:spPr>
          <a:xfrm>
            <a:off x="9805134" y="4693233"/>
            <a:ext cx="6019785" cy="2438394"/>
          </a:xfrm>
          <a:prstGeom prst="rect">
            <a:avLst/>
          </a:prstGeom>
        </p:spPr>
      </p:pic>
      <p:pic>
        <p:nvPicPr>
          <p:cNvPr id="9" name="Picture 8">
            <a:extLst>
              <a:ext uri="{FF2B5EF4-FFF2-40B4-BE49-F238E27FC236}">
                <a16:creationId xmlns:a16="http://schemas.microsoft.com/office/drawing/2014/main" id="{FEBAC606-2FFF-C748-2851-47D72DCC8D9F}"/>
              </a:ext>
            </a:extLst>
          </p:cNvPr>
          <p:cNvPicPr>
            <a:picLocks noChangeAspect="1"/>
          </p:cNvPicPr>
          <p:nvPr/>
        </p:nvPicPr>
        <p:blipFill>
          <a:blip r:embed="rId5"/>
          <a:stretch>
            <a:fillRect/>
          </a:stretch>
        </p:blipFill>
        <p:spPr>
          <a:xfrm>
            <a:off x="10732771" y="8174954"/>
            <a:ext cx="4403975" cy="1368620"/>
          </a:xfrm>
          <a:prstGeom prst="rect">
            <a:avLst/>
          </a:prstGeom>
        </p:spPr>
      </p:pic>
      <p:pic>
        <p:nvPicPr>
          <p:cNvPr id="11" name="Picture 10">
            <a:extLst>
              <a:ext uri="{FF2B5EF4-FFF2-40B4-BE49-F238E27FC236}">
                <a16:creationId xmlns:a16="http://schemas.microsoft.com/office/drawing/2014/main" id="{C5591368-16A7-54F7-843C-4863D8D1A6C0}"/>
              </a:ext>
            </a:extLst>
          </p:cNvPr>
          <p:cNvPicPr>
            <a:picLocks noChangeAspect="1"/>
          </p:cNvPicPr>
          <p:nvPr/>
        </p:nvPicPr>
        <p:blipFill>
          <a:blip r:embed="rId6"/>
          <a:stretch>
            <a:fillRect/>
          </a:stretch>
        </p:blipFill>
        <p:spPr>
          <a:xfrm>
            <a:off x="7670534" y="523394"/>
            <a:ext cx="3717033" cy="3527843"/>
          </a:xfrm>
          <a:prstGeom prst="rect">
            <a:avLst/>
          </a:prstGeom>
        </p:spPr>
      </p:pic>
      <p:pic>
        <p:nvPicPr>
          <p:cNvPr id="17" name="Picture 16">
            <a:extLst>
              <a:ext uri="{FF2B5EF4-FFF2-40B4-BE49-F238E27FC236}">
                <a16:creationId xmlns:a16="http://schemas.microsoft.com/office/drawing/2014/main" id="{3DDE2AB0-0B41-2973-C65E-F1F1ED35ECE9}"/>
              </a:ext>
            </a:extLst>
          </p:cNvPr>
          <p:cNvPicPr>
            <a:picLocks noChangeAspect="1"/>
          </p:cNvPicPr>
          <p:nvPr/>
        </p:nvPicPr>
        <p:blipFill>
          <a:blip r:embed="rId7"/>
          <a:stretch>
            <a:fillRect/>
          </a:stretch>
        </p:blipFill>
        <p:spPr>
          <a:xfrm>
            <a:off x="13675400" y="56087"/>
            <a:ext cx="3152100" cy="4462454"/>
          </a:xfrm>
          <a:prstGeom prst="rect">
            <a:avLst/>
          </a:prstGeom>
        </p:spPr>
      </p:pic>
    </p:spTree>
    <p:extLst>
      <p:ext uri="{BB962C8B-B14F-4D97-AF65-F5344CB8AC3E}">
        <p14:creationId xmlns:p14="http://schemas.microsoft.com/office/powerpoint/2010/main" val="295990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461639" y="5985401"/>
            <a:ext cx="4974389" cy="4738106"/>
          </a:xfrm>
          <a:custGeom>
            <a:avLst/>
            <a:gdLst/>
            <a:ahLst/>
            <a:cxnLst/>
            <a:rect l="l" t="t" r="r" b="b"/>
            <a:pathLst>
              <a:path w="4974389" h="4738106">
                <a:moveTo>
                  <a:pt x="0" y="0"/>
                </a:moveTo>
                <a:lnTo>
                  <a:pt x="4974390" y="0"/>
                </a:lnTo>
                <a:lnTo>
                  <a:pt x="4974390" y="4738106"/>
                </a:lnTo>
                <a:lnTo>
                  <a:pt x="0" y="47381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7" name="Picture 6">
            <a:extLst>
              <a:ext uri="{FF2B5EF4-FFF2-40B4-BE49-F238E27FC236}">
                <a16:creationId xmlns:a16="http://schemas.microsoft.com/office/drawing/2014/main" id="{251DB2A4-9354-C389-9E03-3E4436EEEA65}"/>
              </a:ext>
            </a:extLst>
          </p:cNvPr>
          <p:cNvPicPr>
            <a:picLocks noChangeAspect="1"/>
          </p:cNvPicPr>
          <p:nvPr/>
        </p:nvPicPr>
        <p:blipFill>
          <a:blip r:embed="rId5"/>
          <a:stretch>
            <a:fillRect/>
          </a:stretch>
        </p:blipFill>
        <p:spPr>
          <a:xfrm>
            <a:off x="6676571" y="2252775"/>
            <a:ext cx="8705850" cy="7286625"/>
          </a:xfrm>
          <a:prstGeom prst="rect">
            <a:avLst/>
          </a:prstGeom>
        </p:spPr>
      </p:pic>
      <p:sp>
        <p:nvSpPr>
          <p:cNvPr id="8" name="Freeform 12">
            <a:extLst>
              <a:ext uri="{FF2B5EF4-FFF2-40B4-BE49-F238E27FC236}">
                <a16:creationId xmlns:a16="http://schemas.microsoft.com/office/drawing/2014/main" id="{4E7327E3-102E-6371-9816-3B922B704137}"/>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9" name="TextBox 3">
            <a:extLst>
              <a:ext uri="{FF2B5EF4-FFF2-40B4-BE49-F238E27FC236}">
                <a16:creationId xmlns:a16="http://schemas.microsoft.com/office/drawing/2014/main" id="{9583581E-7F41-F91D-EDE4-C9BFF80B1E7E}"/>
              </a:ext>
            </a:extLst>
          </p:cNvPr>
          <p:cNvSpPr txBox="1"/>
          <p:nvPr/>
        </p:nvSpPr>
        <p:spPr>
          <a:xfrm>
            <a:off x="440701" y="460099"/>
            <a:ext cx="18267409" cy="865922"/>
          </a:xfrm>
          <a:prstGeom prst="rect">
            <a:avLst/>
          </a:prstGeom>
        </p:spPr>
        <p:txBody>
          <a:bodyPr lIns="0" tIns="0" rIns="0" bIns="0" rtlCol="0" anchor="t">
            <a:spAutoFit/>
          </a:bodyPr>
          <a:lstStyle/>
          <a:p>
            <a:pPr algn="l">
              <a:lnSpc>
                <a:spcPts val="6689"/>
              </a:lnSpc>
            </a:pPr>
            <a:r>
              <a:rPr lang="en-US" sz="6194" dirty="0">
                <a:solidFill>
                  <a:srgbClr val="000000"/>
                </a:solidFill>
                <a:latin typeface="Tropika"/>
              </a:rPr>
              <a:t>Intervention – Challenging unhelpful thoughts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A9069F6-C7B8-FF30-B4B1-9D35204C1B24}"/>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a:extLst>
              <a:ext uri="{FF2B5EF4-FFF2-40B4-BE49-F238E27FC236}">
                <a16:creationId xmlns:a16="http://schemas.microsoft.com/office/drawing/2014/main" id="{8162EA98-13F5-2D55-8C8A-C6D1D8144EEE}"/>
              </a:ext>
            </a:extLst>
          </p:cNvPr>
          <p:cNvSpPr txBox="1"/>
          <p:nvPr/>
        </p:nvSpPr>
        <p:spPr>
          <a:xfrm>
            <a:off x="440701" y="460099"/>
            <a:ext cx="18267409" cy="865922"/>
          </a:xfrm>
          <a:prstGeom prst="rect">
            <a:avLst/>
          </a:prstGeom>
        </p:spPr>
        <p:txBody>
          <a:bodyPr lIns="0" tIns="0" rIns="0" bIns="0" rtlCol="0" anchor="t">
            <a:spAutoFit/>
          </a:bodyPr>
          <a:lstStyle/>
          <a:p>
            <a:pPr algn="l">
              <a:lnSpc>
                <a:spcPts val="6689"/>
              </a:lnSpc>
            </a:pPr>
            <a:r>
              <a:rPr lang="en-US" sz="6194" dirty="0">
                <a:solidFill>
                  <a:srgbClr val="000000"/>
                </a:solidFill>
                <a:latin typeface="Tropika"/>
              </a:rPr>
              <a:t>Role of negative thoughts in emotion</a:t>
            </a:r>
          </a:p>
        </p:txBody>
      </p:sp>
      <p:sp>
        <p:nvSpPr>
          <p:cNvPr id="4" name="TextBox 3">
            <a:extLst>
              <a:ext uri="{FF2B5EF4-FFF2-40B4-BE49-F238E27FC236}">
                <a16:creationId xmlns:a16="http://schemas.microsoft.com/office/drawing/2014/main" id="{EE562CD8-22F6-E5C2-EFE1-26BADBC7E585}"/>
              </a:ext>
            </a:extLst>
          </p:cNvPr>
          <p:cNvSpPr txBox="1"/>
          <p:nvPr/>
        </p:nvSpPr>
        <p:spPr>
          <a:xfrm>
            <a:off x="2575498" y="4381500"/>
            <a:ext cx="5638800" cy="2537233"/>
          </a:xfrm>
          <a:prstGeom prst="rect">
            <a:avLst/>
          </a:prstGeom>
          <a:noFill/>
        </p:spPr>
        <p:txBody>
          <a:bodyPr wrap="square">
            <a:spAutoFit/>
          </a:bodyPr>
          <a:lstStyle/>
          <a:p>
            <a:pPr marL="0" marR="0" lvl="0" indent="0" algn="l" defTabSz="914400" rtl="0" eaLnBrk="1" fontAlgn="auto" latinLnBrk="0" hangingPunct="1">
              <a:lnSpc>
                <a:spcPts val="2713"/>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One Little Font"/>
                <a:ea typeface="+mn-ea"/>
                <a:cs typeface="+mn-cs"/>
              </a:rPr>
              <a:t>Unhelpful and negative thinking habits can lead to negative feelings without us even noticing. </a:t>
            </a:r>
          </a:p>
          <a:p>
            <a:pPr marL="0" marR="0" lvl="0" indent="0" algn="l" defTabSz="914400" rtl="0" eaLnBrk="1" fontAlgn="auto" latinLnBrk="0" hangingPunct="1">
              <a:lnSpc>
                <a:spcPts val="2713"/>
              </a:lnSpc>
              <a:spcBef>
                <a:spcPct val="0"/>
              </a:spcBef>
              <a:spcAft>
                <a:spcPts val="0"/>
              </a:spcAft>
              <a:buClrTx/>
              <a:buSzTx/>
              <a:buFontTx/>
              <a:buNone/>
              <a:tabLst/>
              <a:defRPr/>
            </a:pPr>
            <a:endParaRPr lang="en-US" sz="2800" dirty="0">
              <a:solidFill>
                <a:srgbClr val="000000"/>
              </a:solidFill>
              <a:latin typeface="One Little Font"/>
            </a:endParaRPr>
          </a:p>
          <a:p>
            <a:pPr marL="0" marR="0" lvl="0" indent="0" algn="l" defTabSz="914400" rtl="0" eaLnBrk="1" fontAlgn="auto" latinLnBrk="0" hangingPunct="1">
              <a:lnSpc>
                <a:spcPts val="2713"/>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One Little Font"/>
                <a:ea typeface="+mn-ea"/>
                <a:cs typeface="+mn-cs"/>
              </a:rPr>
              <a:t>The first step in changing negative thoughts to more positive ones is to become more aware of what we think. </a:t>
            </a:r>
          </a:p>
        </p:txBody>
      </p:sp>
      <p:pic>
        <p:nvPicPr>
          <p:cNvPr id="5" name="Content Placeholder 4">
            <a:extLst>
              <a:ext uri="{FF2B5EF4-FFF2-40B4-BE49-F238E27FC236}">
                <a16:creationId xmlns:a16="http://schemas.microsoft.com/office/drawing/2014/main" id="{62DCE58F-0323-9C0E-ED46-4E18B482376B}"/>
              </a:ext>
            </a:extLst>
          </p:cNvPr>
          <p:cNvPicPr>
            <a:picLocks noChangeAspect="1"/>
          </p:cNvPicPr>
          <p:nvPr/>
        </p:nvPicPr>
        <p:blipFill>
          <a:blip r:embed="rId5"/>
          <a:srcRect t="486" r="-3" b="-3"/>
          <a:stretch/>
        </p:blipFill>
        <p:spPr>
          <a:xfrm>
            <a:off x="10073703" y="1326021"/>
            <a:ext cx="6507029" cy="8840116"/>
          </a:xfrm>
          <a:prstGeom prst="rect">
            <a:avLst/>
          </a:prstGeom>
        </p:spPr>
      </p:pic>
    </p:spTree>
    <p:extLst>
      <p:ext uri="{BB962C8B-B14F-4D97-AF65-F5344CB8AC3E}">
        <p14:creationId xmlns:p14="http://schemas.microsoft.com/office/powerpoint/2010/main" val="288524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3542FA-2547-7BC3-299B-38995FDDF44F}"/>
              </a:ext>
            </a:extLst>
          </p:cNvPr>
          <p:cNvPicPr>
            <a:picLocks noChangeAspect="1"/>
          </p:cNvPicPr>
          <p:nvPr/>
        </p:nvPicPr>
        <p:blipFill>
          <a:blip r:embed="rId3"/>
          <a:stretch>
            <a:fillRect/>
          </a:stretch>
        </p:blipFill>
        <p:spPr>
          <a:xfrm>
            <a:off x="3733800" y="2024360"/>
            <a:ext cx="11172531" cy="7834395"/>
          </a:xfrm>
          <a:prstGeom prst="rect">
            <a:avLst/>
          </a:prstGeom>
        </p:spPr>
      </p:pic>
      <p:sp>
        <p:nvSpPr>
          <p:cNvPr id="3" name="Freeform 12">
            <a:extLst>
              <a:ext uri="{FF2B5EF4-FFF2-40B4-BE49-F238E27FC236}">
                <a16:creationId xmlns:a16="http://schemas.microsoft.com/office/drawing/2014/main" id="{07A77903-A1C0-7469-3B73-2644776C5CF0}"/>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4" name="TextBox 3">
            <a:extLst>
              <a:ext uri="{FF2B5EF4-FFF2-40B4-BE49-F238E27FC236}">
                <a16:creationId xmlns:a16="http://schemas.microsoft.com/office/drawing/2014/main" id="{BD102A79-D7C2-DFF4-8C38-21A91A246569}"/>
              </a:ext>
            </a:extLst>
          </p:cNvPr>
          <p:cNvSpPr txBox="1"/>
          <p:nvPr/>
        </p:nvSpPr>
        <p:spPr>
          <a:xfrm>
            <a:off x="440701" y="460099"/>
            <a:ext cx="18267409" cy="865922"/>
          </a:xfrm>
          <a:prstGeom prst="rect">
            <a:avLst/>
          </a:prstGeom>
        </p:spPr>
        <p:txBody>
          <a:bodyPr lIns="0" tIns="0" rIns="0" bIns="0" rtlCol="0" anchor="t">
            <a:spAutoFit/>
          </a:bodyPr>
          <a:lstStyle/>
          <a:p>
            <a:pPr algn="l">
              <a:lnSpc>
                <a:spcPts val="6689"/>
              </a:lnSpc>
            </a:pPr>
            <a:r>
              <a:rPr lang="en-US" sz="6194" dirty="0">
                <a:solidFill>
                  <a:srgbClr val="000000"/>
                </a:solidFill>
                <a:latin typeface="Tropika"/>
              </a:rPr>
              <a:t>Challenging unhelpful thoughts</a:t>
            </a:r>
          </a:p>
        </p:txBody>
      </p:sp>
    </p:spTree>
    <p:extLst>
      <p:ext uri="{BB962C8B-B14F-4D97-AF65-F5344CB8AC3E}">
        <p14:creationId xmlns:p14="http://schemas.microsoft.com/office/powerpoint/2010/main" val="578332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a:extLst>
              <a:ext uri="{FF2B5EF4-FFF2-40B4-BE49-F238E27FC236}">
                <a16:creationId xmlns:a16="http://schemas.microsoft.com/office/drawing/2014/main" id="{BD4607B2-F2C2-0392-7CEE-AD39C8610A4C}"/>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TextBox 4"/>
          <p:cNvSpPr txBox="1"/>
          <p:nvPr/>
        </p:nvSpPr>
        <p:spPr>
          <a:xfrm>
            <a:off x="189309" y="149715"/>
            <a:ext cx="17966531" cy="1090331"/>
          </a:xfrm>
          <a:prstGeom prst="rect">
            <a:avLst/>
          </a:prstGeom>
        </p:spPr>
        <p:txBody>
          <a:bodyPr lIns="0" tIns="0" rIns="0" bIns="0" rtlCol="0" anchor="t">
            <a:spAutoFit/>
          </a:bodyPr>
          <a:lstStyle/>
          <a:p>
            <a:pPr algn="l">
              <a:lnSpc>
                <a:spcPts val="8417"/>
              </a:lnSpc>
            </a:pPr>
            <a:r>
              <a:rPr lang="en-US" sz="7794" dirty="0">
                <a:solidFill>
                  <a:srgbClr val="000000"/>
                </a:solidFill>
                <a:latin typeface="Tropika"/>
              </a:rPr>
              <a:t>Positive Self-talk</a:t>
            </a:r>
          </a:p>
        </p:txBody>
      </p:sp>
      <p:sp>
        <p:nvSpPr>
          <p:cNvPr id="5" name="TextBox 5"/>
          <p:cNvSpPr txBox="1"/>
          <p:nvPr/>
        </p:nvSpPr>
        <p:spPr>
          <a:xfrm>
            <a:off x="189309" y="1918756"/>
            <a:ext cx="2990929" cy="6565900"/>
          </a:xfrm>
          <a:prstGeom prst="rect">
            <a:avLst/>
          </a:prstGeom>
        </p:spPr>
        <p:txBody>
          <a:bodyPr lIns="0" tIns="0" rIns="0" bIns="0" rtlCol="0" anchor="t">
            <a:spAutoFit/>
          </a:bodyPr>
          <a:lstStyle/>
          <a:p>
            <a:pPr algn="ctr">
              <a:lnSpc>
                <a:spcPts val="3195"/>
              </a:lnSpc>
              <a:spcBef>
                <a:spcPct val="0"/>
              </a:spcBef>
            </a:pPr>
            <a:r>
              <a:rPr lang="en-US" sz="2663" dirty="0">
                <a:solidFill>
                  <a:srgbClr val="000000"/>
                </a:solidFill>
                <a:latin typeface="One Little Font Bold"/>
              </a:rPr>
              <a:t>We can often be our own worst enemy. We say things to ourselves that we would never say to anyone else and can really beat ourselves up and think the worst. If a child finds themselves being a bit unkind to themselves, or stuck with their worry thoughts, have them try saying some of these to themselves.</a:t>
            </a:r>
          </a:p>
        </p:txBody>
      </p:sp>
      <p:pic>
        <p:nvPicPr>
          <p:cNvPr id="6" name="Picture 6"/>
          <p:cNvPicPr>
            <a:picLocks noChangeAspect="1"/>
          </p:cNvPicPr>
          <p:nvPr/>
        </p:nvPicPr>
        <p:blipFill>
          <a:blip r:embed="rId5"/>
          <a:srcRect/>
          <a:stretch>
            <a:fillRect/>
          </a:stretch>
        </p:blipFill>
        <p:spPr>
          <a:xfrm>
            <a:off x="3180238" y="6820677"/>
            <a:ext cx="3224631" cy="3428223"/>
          </a:xfrm>
          <a:prstGeom prst="rect">
            <a:avLst/>
          </a:prstGeom>
        </p:spPr>
      </p:pic>
      <p:pic>
        <p:nvPicPr>
          <p:cNvPr id="1026" name="Picture 2" descr="Free Positive Affirmation Cards for Kids: Help Build Their Self Esteem!">
            <a:extLst>
              <a:ext uri="{FF2B5EF4-FFF2-40B4-BE49-F238E27FC236}">
                <a16:creationId xmlns:a16="http://schemas.microsoft.com/office/drawing/2014/main" id="{51D9CF2E-277D-573B-43DC-6ED9FD79F1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8092" y="1057231"/>
            <a:ext cx="5369892" cy="69446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9192006-C19A-12A0-6349-F913C01927D2}"/>
              </a:ext>
            </a:extLst>
          </p:cNvPr>
          <p:cNvPicPr>
            <a:picLocks noChangeAspect="1"/>
          </p:cNvPicPr>
          <p:nvPr/>
        </p:nvPicPr>
        <p:blipFill>
          <a:blip r:embed="rId7"/>
          <a:stretch>
            <a:fillRect/>
          </a:stretch>
        </p:blipFill>
        <p:spPr>
          <a:xfrm>
            <a:off x="11049000" y="181569"/>
            <a:ext cx="6505575" cy="975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698B8-C467-E731-1B29-7369C784F115}"/>
              </a:ext>
            </a:extLst>
          </p:cNvPr>
          <p:cNvPicPr>
            <a:picLocks noChangeAspect="1"/>
          </p:cNvPicPr>
          <p:nvPr/>
        </p:nvPicPr>
        <p:blipFill>
          <a:blip r:embed="rId3"/>
          <a:stretch>
            <a:fillRect/>
          </a:stretch>
        </p:blipFill>
        <p:spPr>
          <a:xfrm>
            <a:off x="-152400" y="39796"/>
            <a:ext cx="18288000" cy="1816608"/>
          </a:xfrm>
          <a:prstGeom prst="rect">
            <a:avLst/>
          </a:prstGeom>
        </p:spPr>
      </p:pic>
      <p:sp>
        <p:nvSpPr>
          <p:cNvPr id="4" name="TextBox 4"/>
          <p:cNvSpPr txBox="1"/>
          <p:nvPr/>
        </p:nvSpPr>
        <p:spPr>
          <a:xfrm>
            <a:off x="762000" y="355277"/>
            <a:ext cx="14680896" cy="1399503"/>
          </a:xfrm>
          <a:prstGeom prst="rect">
            <a:avLst/>
          </a:prstGeom>
        </p:spPr>
        <p:txBody>
          <a:bodyPr lIns="0" tIns="0" rIns="0" bIns="0" rtlCol="0" anchor="t">
            <a:spAutoFit/>
          </a:bodyPr>
          <a:lstStyle/>
          <a:p>
            <a:pPr algn="l">
              <a:lnSpc>
                <a:spcPts val="10752"/>
              </a:lnSpc>
            </a:pPr>
            <a:r>
              <a:rPr lang="en-US" sz="9955" dirty="0">
                <a:solidFill>
                  <a:srgbClr val="000000"/>
                </a:solidFill>
                <a:latin typeface="Tropika"/>
              </a:rPr>
              <a:t>Agenda</a:t>
            </a:r>
          </a:p>
        </p:txBody>
      </p:sp>
      <p:grpSp>
        <p:nvGrpSpPr>
          <p:cNvPr id="8" name="Group 8"/>
          <p:cNvGrpSpPr/>
          <p:nvPr/>
        </p:nvGrpSpPr>
        <p:grpSpPr>
          <a:xfrm rot="2017738">
            <a:off x="2437840" y="3704072"/>
            <a:ext cx="955989" cy="1112424"/>
            <a:chOff x="0" y="0"/>
            <a:chExt cx="698500" cy="812800"/>
          </a:xfrm>
        </p:grpSpPr>
        <p:sp>
          <p:nvSpPr>
            <p:cNvPr id="9" name="Freeform 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A9CFC5"/>
            </a:solidFill>
            <a:ln cap="sq">
              <a:noFill/>
              <a:prstDash val="solid"/>
              <a:miter/>
            </a:ln>
          </p:spPr>
          <p:txBody>
            <a:bodyPr/>
            <a:lstStyle/>
            <a:p>
              <a:endParaRPr lang="en-GB" dirty="0"/>
            </a:p>
          </p:txBody>
        </p:sp>
        <p:sp>
          <p:nvSpPr>
            <p:cNvPr id="10" name="TextBox 10"/>
            <p:cNvSpPr txBox="1"/>
            <p:nvPr/>
          </p:nvSpPr>
          <p:spPr>
            <a:xfrm>
              <a:off x="0" y="120650"/>
              <a:ext cx="698500" cy="552450"/>
            </a:xfrm>
            <a:prstGeom prst="rect">
              <a:avLst/>
            </a:prstGeom>
          </p:spPr>
          <p:txBody>
            <a:bodyPr lIns="20451" tIns="20451" rIns="20451" bIns="20451" rtlCol="0" anchor="ctr"/>
            <a:lstStyle/>
            <a:p>
              <a:pPr marL="0" lvl="0" indent="0" algn="ctr">
                <a:lnSpc>
                  <a:spcPts val="1399"/>
                </a:lnSpc>
                <a:spcBef>
                  <a:spcPct val="0"/>
                </a:spcBef>
              </a:pPr>
              <a:endParaRPr dirty="0"/>
            </a:p>
          </p:txBody>
        </p:sp>
      </p:grpSp>
      <p:grpSp>
        <p:nvGrpSpPr>
          <p:cNvPr id="11" name="Group 11"/>
          <p:cNvGrpSpPr/>
          <p:nvPr/>
        </p:nvGrpSpPr>
        <p:grpSpPr>
          <a:xfrm rot="2017738">
            <a:off x="2445059" y="5221509"/>
            <a:ext cx="955989" cy="1112424"/>
            <a:chOff x="0" y="0"/>
            <a:chExt cx="698500" cy="812800"/>
          </a:xfrm>
        </p:grpSpPr>
        <p:sp>
          <p:nvSpPr>
            <p:cNvPr id="12" name="Freeform 12"/>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4DA90"/>
            </a:solidFill>
            <a:ln cap="sq">
              <a:noFill/>
              <a:prstDash val="solid"/>
              <a:miter/>
            </a:ln>
          </p:spPr>
          <p:txBody>
            <a:bodyPr/>
            <a:lstStyle/>
            <a:p>
              <a:endParaRPr lang="en-GB" dirty="0"/>
            </a:p>
          </p:txBody>
        </p:sp>
        <p:sp>
          <p:nvSpPr>
            <p:cNvPr id="13" name="TextBox 13"/>
            <p:cNvSpPr txBox="1"/>
            <p:nvPr/>
          </p:nvSpPr>
          <p:spPr>
            <a:xfrm>
              <a:off x="0" y="120650"/>
              <a:ext cx="698500" cy="552450"/>
            </a:xfrm>
            <a:prstGeom prst="rect">
              <a:avLst/>
            </a:prstGeom>
          </p:spPr>
          <p:txBody>
            <a:bodyPr lIns="20451" tIns="20451" rIns="20451" bIns="20451" rtlCol="0" anchor="ctr"/>
            <a:lstStyle/>
            <a:p>
              <a:pPr marL="0" lvl="0" indent="0" algn="ctr">
                <a:lnSpc>
                  <a:spcPts val="1399"/>
                </a:lnSpc>
                <a:spcBef>
                  <a:spcPct val="0"/>
                </a:spcBef>
              </a:pPr>
              <a:endParaRPr dirty="0"/>
            </a:p>
          </p:txBody>
        </p:sp>
      </p:grpSp>
      <p:grpSp>
        <p:nvGrpSpPr>
          <p:cNvPr id="17" name="Group 17"/>
          <p:cNvGrpSpPr/>
          <p:nvPr/>
        </p:nvGrpSpPr>
        <p:grpSpPr>
          <a:xfrm rot="2017738">
            <a:off x="10194562" y="5221510"/>
            <a:ext cx="955989" cy="1112424"/>
            <a:chOff x="0" y="0"/>
            <a:chExt cx="698500" cy="812800"/>
          </a:xfrm>
        </p:grpSpPr>
        <p:sp>
          <p:nvSpPr>
            <p:cNvPr id="18" name="Freeform 18"/>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C6DEFF"/>
            </a:solidFill>
            <a:ln cap="sq">
              <a:noFill/>
              <a:prstDash val="solid"/>
              <a:miter/>
            </a:ln>
          </p:spPr>
          <p:txBody>
            <a:bodyPr/>
            <a:lstStyle/>
            <a:p>
              <a:endParaRPr lang="en-GB" dirty="0"/>
            </a:p>
          </p:txBody>
        </p:sp>
        <p:sp>
          <p:nvSpPr>
            <p:cNvPr id="19" name="TextBox 19"/>
            <p:cNvSpPr txBox="1"/>
            <p:nvPr/>
          </p:nvSpPr>
          <p:spPr>
            <a:xfrm>
              <a:off x="0" y="120650"/>
              <a:ext cx="698500" cy="552450"/>
            </a:xfrm>
            <a:prstGeom prst="rect">
              <a:avLst/>
            </a:prstGeom>
          </p:spPr>
          <p:txBody>
            <a:bodyPr lIns="20451" tIns="20451" rIns="20451" bIns="20451" rtlCol="0" anchor="ctr"/>
            <a:lstStyle/>
            <a:p>
              <a:pPr marL="0" lvl="0" indent="0" algn="ctr">
                <a:lnSpc>
                  <a:spcPts val="1399"/>
                </a:lnSpc>
                <a:spcBef>
                  <a:spcPct val="0"/>
                </a:spcBef>
              </a:pPr>
              <a:endParaRPr dirty="0"/>
            </a:p>
          </p:txBody>
        </p:sp>
      </p:grpSp>
      <p:sp>
        <p:nvSpPr>
          <p:cNvPr id="21" name="TextBox 21"/>
          <p:cNvSpPr txBox="1"/>
          <p:nvPr/>
        </p:nvSpPr>
        <p:spPr>
          <a:xfrm>
            <a:off x="3727758" y="4082578"/>
            <a:ext cx="5605369" cy="513217"/>
          </a:xfrm>
          <a:prstGeom prst="rect">
            <a:avLst/>
          </a:prstGeom>
        </p:spPr>
        <p:txBody>
          <a:bodyPr lIns="0" tIns="0" rIns="0" bIns="0" rtlCol="0" anchor="t">
            <a:spAutoFit/>
          </a:bodyPr>
          <a:lstStyle/>
          <a:p>
            <a:pPr marL="0" lvl="0" indent="0" algn="l">
              <a:lnSpc>
                <a:spcPts val="3840"/>
              </a:lnSpc>
              <a:spcBef>
                <a:spcPct val="0"/>
              </a:spcBef>
            </a:pPr>
            <a:r>
              <a:rPr lang="en-US" sz="3840" dirty="0">
                <a:solidFill>
                  <a:srgbClr val="000000"/>
                </a:solidFill>
                <a:latin typeface="One Little Font"/>
              </a:rPr>
              <a:t>What is anxiety</a:t>
            </a:r>
          </a:p>
        </p:txBody>
      </p:sp>
      <p:sp>
        <p:nvSpPr>
          <p:cNvPr id="22" name="TextBox 22"/>
          <p:cNvSpPr txBox="1"/>
          <p:nvPr/>
        </p:nvSpPr>
        <p:spPr>
          <a:xfrm>
            <a:off x="3727757" y="5475447"/>
            <a:ext cx="5605369" cy="1000530"/>
          </a:xfrm>
          <a:prstGeom prst="rect">
            <a:avLst/>
          </a:prstGeom>
        </p:spPr>
        <p:txBody>
          <a:bodyPr lIns="0" tIns="0" rIns="0" bIns="0" rtlCol="0" anchor="t">
            <a:spAutoFit/>
          </a:bodyPr>
          <a:lstStyle/>
          <a:p>
            <a:pPr marL="0" lvl="0" indent="0" algn="l">
              <a:lnSpc>
                <a:spcPts val="3840"/>
              </a:lnSpc>
              <a:spcBef>
                <a:spcPct val="0"/>
              </a:spcBef>
            </a:pPr>
            <a:r>
              <a:rPr lang="en-US" sz="3840" dirty="0">
                <a:solidFill>
                  <a:srgbClr val="000000"/>
                </a:solidFill>
                <a:latin typeface="One Little Font"/>
              </a:rPr>
              <a:t>Understanding physiological symptoms</a:t>
            </a:r>
          </a:p>
        </p:txBody>
      </p:sp>
      <p:sp>
        <p:nvSpPr>
          <p:cNvPr id="23" name="TextBox 23"/>
          <p:cNvSpPr txBox="1"/>
          <p:nvPr/>
        </p:nvSpPr>
        <p:spPr>
          <a:xfrm>
            <a:off x="11653931" y="5323986"/>
            <a:ext cx="5605369" cy="1000530"/>
          </a:xfrm>
          <a:prstGeom prst="rect">
            <a:avLst/>
          </a:prstGeom>
        </p:spPr>
        <p:txBody>
          <a:bodyPr lIns="0" tIns="0" rIns="0" bIns="0" rtlCol="0" anchor="t">
            <a:spAutoFit/>
          </a:bodyPr>
          <a:lstStyle/>
          <a:p>
            <a:pPr marL="0" lvl="0" indent="0" algn="l">
              <a:lnSpc>
                <a:spcPts val="3840"/>
              </a:lnSpc>
              <a:spcBef>
                <a:spcPct val="0"/>
              </a:spcBef>
            </a:pPr>
            <a:r>
              <a:rPr lang="en-US" sz="3840" dirty="0">
                <a:solidFill>
                  <a:srgbClr val="000000"/>
                </a:solidFill>
                <a:latin typeface="One Little Font"/>
              </a:rPr>
              <a:t>Signposting and further support</a:t>
            </a:r>
          </a:p>
        </p:txBody>
      </p:sp>
      <p:sp>
        <p:nvSpPr>
          <p:cNvPr id="24" name="TextBox 24"/>
          <p:cNvSpPr txBox="1"/>
          <p:nvPr/>
        </p:nvSpPr>
        <p:spPr>
          <a:xfrm>
            <a:off x="3783343" y="7240363"/>
            <a:ext cx="5605369" cy="513217"/>
          </a:xfrm>
          <a:prstGeom prst="rect">
            <a:avLst/>
          </a:prstGeom>
        </p:spPr>
        <p:txBody>
          <a:bodyPr lIns="0" tIns="0" rIns="0" bIns="0" rtlCol="0" anchor="t">
            <a:spAutoFit/>
          </a:bodyPr>
          <a:lstStyle/>
          <a:p>
            <a:pPr marL="0" lvl="0" indent="0" algn="l">
              <a:lnSpc>
                <a:spcPts val="3840"/>
              </a:lnSpc>
              <a:spcBef>
                <a:spcPct val="0"/>
              </a:spcBef>
            </a:pPr>
            <a:r>
              <a:rPr lang="en-US" sz="3840" dirty="0">
                <a:solidFill>
                  <a:srgbClr val="000000"/>
                </a:solidFill>
                <a:latin typeface="One Little Font"/>
              </a:rPr>
              <a:t>CBT cycle of anxiety</a:t>
            </a:r>
          </a:p>
        </p:txBody>
      </p:sp>
      <p:sp>
        <p:nvSpPr>
          <p:cNvPr id="28" name="TextBox 22">
            <a:extLst>
              <a:ext uri="{FF2B5EF4-FFF2-40B4-BE49-F238E27FC236}">
                <a16:creationId xmlns:a16="http://schemas.microsoft.com/office/drawing/2014/main" id="{CE5379C6-6C59-207C-9085-8280757A9B55}"/>
              </a:ext>
            </a:extLst>
          </p:cNvPr>
          <p:cNvSpPr txBox="1"/>
          <p:nvPr/>
        </p:nvSpPr>
        <p:spPr>
          <a:xfrm>
            <a:off x="11543243" y="3796121"/>
            <a:ext cx="5605369" cy="1000530"/>
          </a:xfrm>
          <a:prstGeom prst="rect">
            <a:avLst/>
          </a:prstGeom>
        </p:spPr>
        <p:txBody>
          <a:bodyPr lIns="0" tIns="0" rIns="0" bIns="0" rtlCol="0" anchor="t">
            <a:spAutoFit/>
          </a:bodyPr>
          <a:lstStyle/>
          <a:p>
            <a:pPr marL="0" lvl="0" indent="0" algn="l">
              <a:lnSpc>
                <a:spcPts val="3840"/>
              </a:lnSpc>
              <a:spcBef>
                <a:spcPct val="0"/>
              </a:spcBef>
            </a:pPr>
            <a:r>
              <a:rPr lang="en-US" sz="3840" dirty="0">
                <a:solidFill>
                  <a:srgbClr val="000000"/>
                </a:solidFill>
                <a:latin typeface="One Little Font"/>
              </a:rPr>
              <a:t>Strategies to support children with anxiety</a:t>
            </a:r>
          </a:p>
        </p:txBody>
      </p:sp>
      <p:grpSp>
        <p:nvGrpSpPr>
          <p:cNvPr id="2" name="Group 14">
            <a:extLst>
              <a:ext uri="{FF2B5EF4-FFF2-40B4-BE49-F238E27FC236}">
                <a16:creationId xmlns:a16="http://schemas.microsoft.com/office/drawing/2014/main" id="{372A123D-876A-7A82-BAAD-4C01C8585CC4}"/>
              </a:ext>
            </a:extLst>
          </p:cNvPr>
          <p:cNvGrpSpPr/>
          <p:nvPr/>
        </p:nvGrpSpPr>
        <p:grpSpPr>
          <a:xfrm rot="2017738">
            <a:off x="10265267" y="3554643"/>
            <a:ext cx="955989" cy="1112424"/>
            <a:chOff x="0" y="0"/>
            <a:chExt cx="698500" cy="812800"/>
          </a:xfrm>
        </p:grpSpPr>
        <p:sp>
          <p:nvSpPr>
            <p:cNvPr id="3" name="Freeform 15">
              <a:extLst>
                <a:ext uri="{FF2B5EF4-FFF2-40B4-BE49-F238E27FC236}">
                  <a16:creationId xmlns:a16="http://schemas.microsoft.com/office/drawing/2014/main" id="{BC5D8BF7-9E6C-B662-789D-F799B2782DCF}"/>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6CDBF"/>
            </a:solidFill>
            <a:ln cap="sq">
              <a:noFill/>
              <a:prstDash val="solid"/>
              <a:miter/>
            </a:ln>
          </p:spPr>
          <p:txBody>
            <a:bodyPr/>
            <a:lstStyle/>
            <a:p>
              <a:endParaRPr lang="en-GB"/>
            </a:p>
          </p:txBody>
        </p:sp>
        <p:sp>
          <p:nvSpPr>
            <p:cNvPr id="6" name="TextBox 16">
              <a:extLst>
                <a:ext uri="{FF2B5EF4-FFF2-40B4-BE49-F238E27FC236}">
                  <a16:creationId xmlns:a16="http://schemas.microsoft.com/office/drawing/2014/main" id="{A4B81677-000F-939C-F8BD-A2AFB7578622}"/>
                </a:ext>
              </a:extLst>
            </p:cNvPr>
            <p:cNvSpPr txBox="1"/>
            <p:nvPr/>
          </p:nvSpPr>
          <p:spPr>
            <a:xfrm>
              <a:off x="0" y="120650"/>
              <a:ext cx="698500" cy="552450"/>
            </a:xfrm>
            <a:prstGeom prst="rect">
              <a:avLst/>
            </a:prstGeom>
          </p:spPr>
          <p:txBody>
            <a:bodyPr lIns="20451" tIns="20451" rIns="20451" bIns="20451" rtlCol="0" anchor="ctr"/>
            <a:lstStyle/>
            <a:p>
              <a:pPr marL="0" lvl="0" indent="0" algn="ctr">
                <a:lnSpc>
                  <a:spcPts val="1399"/>
                </a:lnSpc>
                <a:spcBef>
                  <a:spcPct val="0"/>
                </a:spcBef>
              </a:pPr>
              <a:endParaRPr/>
            </a:p>
          </p:txBody>
        </p:sp>
      </p:grpSp>
      <p:grpSp>
        <p:nvGrpSpPr>
          <p:cNvPr id="7" name="Group 5">
            <a:extLst>
              <a:ext uri="{FF2B5EF4-FFF2-40B4-BE49-F238E27FC236}">
                <a16:creationId xmlns:a16="http://schemas.microsoft.com/office/drawing/2014/main" id="{0C5BF226-8D15-EB47-4652-2CB65758A8A3}"/>
              </a:ext>
            </a:extLst>
          </p:cNvPr>
          <p:cNvGrpSpPr/>
          <p:nvPr/>
        </p:nvGrpSpPr>
        <p:grpSpPr>
          <a:xfrm rot="2017738">
            <a:off x="2397370" y="6839133"/>
            <a:ext cx="955989" cy="1112424"/>
            <a:chOff x="0" y="0"/>
            <a:chExt cx="698500" cy="812800"/>
          </a:xfrm>
        </p:grpSpPr>
        <p:sp>
          <p:nvSpPr>
            <p:cNvPr id="20" name="Freeform 6">
              <a:extLst>
                <a:ext uri="{FF2B5EF4-FFF2-40B4-BE49-F238E27FC236}">
                  <a16:creationId xmlns:a16="http://schemas.microsoft.com/office/drawing/2014/main" id="{5619D31F-115B-5AC3-FF08-A0A8A74C7684}"/>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E4E3B3"/>
            </a:solidFill>
            <a:ln cap="sq">
              <a:noFill/>
              <a:prstDash val="solid"/>
              <a:miter/>
            </a:ln>
          </p:spPr>
          <p:txBody>
            <a:bodyPr/>
            <a:lstStyle/>
            <a:p>
              <a:endParaRPr lang="en-GB"/>
            </a:p>
          </p:txBody>
        </p:sp>
        <p:sp>
          <p:nvSpPr>
            <p:cNvPr id="33" name="TextBox 7">
              <a:extLst>
                <a:ext uri="{FF2B5EF4-FFF2-40B4-BE49-F238E27FC236}">
                  <a16:creationId xmlns:a16="http://schemas.microsoft.com/office/drawing/2014/main" id="{AA924777-1AF0-8729-C9A4-4D832198F62A}"/>
                </a:ext>
              </a:extLst>
            </p:cNvPr>
            <p:cNvSpPr txBox="1"/>
            <p:nvPr/>
          </p:nvSpPr>
          <p:spPr>
            <a:xfrm>
              <a:off x="0" y="120650"/>
              <a:ext cx="698500" cy="552450"/>
            </a:xfrm>
            <a:prstGeom prst="rect">
              <a:avLst/>
            </a:prstGeom>
          </p:spPr>
          <p:txBody>
            <a:bodyPr lIns="20451" tIns="20451" rIns="20451" bIns="20451" rtlCol="0" anchor="ctr"/>
            <a:lstStyle/>
            <a:p>
              <a:pPr marL="0" lvl="0" indent="0" algn="ctr">
                <a:lnSpc>
                  <a:spcPts val="126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a:extLst>
              <a:ext uri="{FF2B5EF4-FFF2-40B4-BE49-F238E27FC236}">
                <a16:creationId xmlns:a16="http://schemas.microsoft.com/office/drawing/2014/main" id="{15043CE7-6DEC-826B-CFF5-D3ACD81CCEBA}"/>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TextBox 4"/>
          <p:cNvSpPr txBox="1"/>
          <p:nvPr/>
        </p:nvSpPr>
        <p:spPr>
          <a:xfrm>
            <a:off x="793542" y="600904"/>
            <a:ext cx="9569658" cy="830227"/>
          </a:xfrm>
          <a:prstGeom prst="rect">
            <a:avLst/>
          </a:prstGeom>
        </p:spPr>
        <p:txBody>
          <a:bodyPr wrap="square" lIns="0" tIns="0" rIns="0" bIns="0" rtlCol="0" anchor="t">
            <a:spAutoFit/>
          </a:bodyPr>
          <a:lstStyle/>
          <a:p>
            <a:pPr algn="l">
              <a:lnSpc>
                <a:spcPts val="6404"/>
              </a:lnSpc>
            </a:pPr>
            <a:r>
              <a:rPr lang="en-US" sz="5929" dirty="0">
                <a:solidFill>
                  <a:srgbClr val="000000"/>
                </a:solidFill>
                <a:latin typeface="Tropika"/>
              </a:rPr>
              <a:t>Self-soothe / calm down boxes</a:t>
            </a:r>
          </a:p>
        </p:txBody>
      </p:sp>
      <p:pic>
        <p:nvPicPr>
          <p:cNvPr id="5" name="Picture 4">
            <a:extLst>
              <a:ext uri="{FF2B5EF4-FFF2-40B4-BE49-F238E27FC236}">
                <a16:creationId xmlns:a16="http://schemas.microsoft.com/office/drawing/2014/main" id="{8F924ECD-57CE-2833-D2C5-23EF9FFF90BC}"/>
              </a:ext>
            </a:extLst>
          </p:cNvPr>
          <p:cNvPicPr>
            <a:picLocks noChangeAspect="1"/>
          </p:cNvPicPr>
          <p:nvPr/>
        </p:nvPicPr>
        <p:blipFill rotWithShape="1">
          <a:blip r:embed="rId5"/>
          <a:srcRect l="8334" r="13333"/>
          <a:stretch/>
        </p:blipFill>
        <p:spPr>
          <a:xfrm>
            <a:off x="9152744" y="1836755"/>
            <a:ext cx="8555567" cy="8191500"/>
          </a:xfrm>
          <a:prstGeom prst="rect">
            <a:avLst/>
          </a:prstGeom>
        </p:spPr>
      </p:pic>
      <p:pic>
        <p:nvPicPr>
          <p:cNvPr id="6" name="Picture 5">
            <a:extLst>
              <a:ext uri="{FF2B5EF4-FFF2-40B4-BE49-F238E27FC236}">
                <a16:creationId xmlns:a16="http://schemas.microsoft.com/office/drawing/2014/main" id="{79736395-D839-77DB-FD5B-984712859979}"/>
              </a:ext>
            </a:extLst>
          </p:cNvPr>
          <p:cNvPicPr>
            <a:picLocks noChangeAspect="1"/>
          </p:cNvPicPr>
          <p:nvPr/>
        </p:nvPicPr>
        <p:blipFill>
          <a:blip r:embed="rId6"/>
          <a:stretch>
            <a:fillRect/>
          </a:stretch>
        </p:blipFill>
        <p:spPr>
          <a:xfrm>
            <a:off x="313023" y="2005445"/>
            <a:ext cx="4166540" cy="4166540"/>
          </a:xfrm>
          <a:prstGeom prst="rect">
            <a:avLst/>
          </a:prstGeom>
        </p:spPr>
      </p:pic>
      <p:pic>
        <p:nvPicPr>
          <p:cNvPr id="1026" name="Picture 2" descr="Settle/ Calm Down Jar — Paint Love">
            <a:extLst>
              <a:ext uri="{FF2B5EF4-FFF2-40B4-BE49-F238E27FC236}">
                <a16:creationId xmlns:a16="http://schemas.microsoft.com/office/drawing/2014/main" id="{75DC6FEC-DC9F-8A7D-321D-F95AF16A2A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320" y="5464998"/>
            <a:ext cx="4563257" cy="456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2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309008B-D575-B018-066E-837E3A08E7B7}"/>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3" name="TextBox 4">
            <a:extLst>
              <a:ext uri="{FF2B5EF4-FFF2-40B4-BE49-F238E27FC236}">
                <a16:creationId xmlns:a16="http://schemas.microsoft.com/office/drawing/2014/main" id="{6F34E4E5-322D-72A0-1AC4-02D1430833DB}"/>
              </a:ext>
            </a:extLst>
          </p:cNvPr>
          <p:cNvSpPr txBox="1"/>
          <p:nvPr/>
        </p:nvSpPr>
        <p:spPr>
          <a:xfrm>
            <a:off x="793542" y="600904"/>
            <a:ext cx="9569658" cy="830227"/>
          </a:xfrm>
          <a:prstGeom prst="rect">
            <a:avLst/>
          </a:prstGeom>
        </p:spPr>
        <p:txBody>
          <a:bodyPr wrap="square" lIns="0" tIns="0" rIns="0" bIns="0" rtlCol="0" anchor="t">
            <a:spAutoFit/>
          </a:bodyPr>
          <a:lstStyle/>
          <a:p>
            <a:pPr algn="l">
              <a:lnSpc>
                <a:spcPts val="6404"/>
              </a:lnSpc>
            </a:pPr>
            <a:r>
              <a:rPr lang="en-US" sz="5929" dirty="0">
                <a:solidFill>
                  <a:srgbClr val="000000"/>
                </a:solidFill>
                <a:latin typeface="Tropika"/>
              </a:rPr>
              <a:t>Key messages</a:t>
            </a:r>
          </a:p>
        </p:txBody>
      </p:sp>
      <p:sp>
        <p:nvSpPr>
          <p:cNvPr id="4" name="TextBox 19">
            <a:extLst>
              <a:ext uri="{FF2B5EF4-FFF2-40B4-BE49-F238E27FC236}">
                <a16:creationId xmlns:a16="http://schemas.microsoft.com/office/drawing/2014/main" id="{97B77301-46EB-FB11-FD5A-BB1BAF68B5A3}"/>
              </a:ext>
            </a:extLst>
          </p:cNvPr>
          <p:cNvSpPr txBox="1"/>
          <p:nvPr/>
        </p:nvSpPr>
        <p:spPr>
          <a:xfrm>
            <a:off x="3505200" y="3619500"/>
            <a:ext cx="12288083" cy="787716"/>
          </a:xfrm>
          <a:prstGeom prst="rect">
            <a:avLst/>
          </a:prstGeom>
        </p:spPr>
        <p:txBody>
          <a:bodyPr wrap="square"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Be mindful of risk factors for mental health difficulties in children an</a:t>
            </a:r>
            <a:r>
              <a:rPr lang="en-US" sz="2976" dirty="0">
                <a:solidFill>
                  <a:srgbClr val="000000"/>
                </a:solidFill>
                <a:latin typeface="One Little Font"/>
              </a:rPr>
              <a:t>d </a:t>
            </a:r>
            <a:r>
              <a:rPr kumimoji="0" lang="en-US" sz="2976" b="0" i="0" u="none" strike="noStrike" kern="1200" cap="none" spc="0" normalizeH="0" baseline="0" noProof="0" dirty="0">
                <a:ln>
                  <a:noFill/>
                </a:ln>
                <a:solidFill>
                  <a:srgbClr val="000000"/>
                </a:solidFill>
                <a:effectLst/>
                <a:uLnTx/>
                <a:uFillTx/>
                <a:latin typeface="One Little Font"/>
                <a:ea typeface="+mn-ea"/>
                <a:cs typeface="+mn-cs"/>
              </a:rPr>
              <a:t>young people and common signs and symptoms of anxiety.</a:t>
            </a:r>
          </a:p>
        </p:txBody>
      </p:sp>
      <p:sp>
        <p:nvSpPr>
          <p:cNvPr id="5" name="TextBox 19">
            <a:extLst>
              <a:ext uri="{FF2B5EF4-FFF2-40B4-BE49-F238E27FC236}">
                <a16:creationId xmlns:a16="http://schemas.microsoft.com/office/drawing/2014/main" id="{6309E0C0-0232-2E5E-39A5-48D82F00795F}"/>
              </a:ext>
            </a:extLst>
          </p:cNvPr>
          <p:cNvSpPr txBox="1"/>
          <p:nvPr/>
        </p:nvSpPr>
        <p:spPr>
          <a:xfrm>
            <a:off x="3505200" y="4620936"/>
            <a:ext cx="8417149" cy="402995"/>
          </a:xfrm>
          <a:prstGeom prst="rect">
            <a:avLst/>
          </a:prstGeom>
        </p:spPr>
        <p:txBody>
          <a:bodyPr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Validate and</a:t>
            </a:r>
            <a:r>
              <a:rPr kumimoji="0" lang="en-US" sz="2976" b="0" i="0" u="none" strike="noStrike" kern="1200" cap="none" spc="0" normalizeH="0" noProof="0" dirty="0">
                <a:ln>
                  <a:noFill/>
                </a:ln>
                <a:solidFill>
                  <a:srgbClr val="000000"/>
                </a:solidFill>
                <a:effectLst/>
                <a:uLnTx/>
                <a:uFillTx/>
                <a:latin typeface="One Little Font"/>
                <a:ea typeface="+mn-ea"/>
                <a:cs typeface="+mn-cs"/>
              </a:rPr>
              <a:t> </a:t>
            </a:r>
            <a:r>
              <a:rPr kumimoji="0" lang="en-US" sz="2976" b="0" i="0" u="none" strike="noStrike" kern="1200" cap="none" spc="0" normalizeH="0" noProof="0" dirty="0" err="1">
                <a:ln>
                  <a:noFill/>
                </a:ln>
                <a:solidFill>
                  <a:srgbClr val="000000"/>
                </a:solidFill>
                <a:effectLst/>
                <a:uLnTx/>
                <a:uFillTx/>
                <a:latin typeface="One Little Font"/>
                <a:ea typeface="+mn-ea"/>
                <a:cs typeface="+mn-cs"/>
              </a:rPr>
              <a:t>normalise</a:t>
            </a:r>
            <a:r>
              <a:rPr kumimoji="0" lang="en-US" sz="2976" b="0" i="0" u="none" strike="noStrike" kern="1200" cap="none" spc="0" normalizeH="0" noProof="0" dirty="0">
                <a:ln>
                  <a:noFill/>
                </a:ln>
                <a:solidFill>
                  <a:srgbClr val="000000"/>
                </a:solidFill>
                <a:effectLst/>
                <a:uLnTx/>
                <a:uFillTx/>
                <a:latin typeface="One Little Font"/>
                <a:ea typeface="+mn-ea"/>
                <a:cs typeface="+mn-cs"/>
              </a:rPr>
              <a:t> difficulties</a:t>
            </a:r>
            <a:endParaRPr kumimoji="0" lang="en-US" sz="2976" b="0" i="0" u="none" strike="noStrike" kern="1200" cap="none" spc="0" normalizeH="0" baseline="0" noProof="0" dirty="0">
              <a:ln>
                <a:noFill/>
              </a:ln>
              <a:solidFill>
                <a:srgbClr val="000000"/>
              </a:solidFill>
              <a:effectLst/>
              <a:uLnTx/>
              <a:uFillTx/>
              <a:latin typeface="One Little Font"/>
              <a:ea typeface="+mn-ea"/>
              <a:cs typeface="+mn-cs"/>
            </a:endParaRPr>
          </a:p>
        </p:txBody>
      </p:sp>
      <p:sp>
        <p:nvSpPr>
          <p:cNvPr id="6" name="TextBox 19">
            <a:extLst>
              <a:ext uri="{FF2B5EF4-FFF2-40B4-BE49-F238E27FC236}">
                <a16:creationId xmlns:a16="http://schemas.microsoft.com/office/drawing/2014/main" id="{68230141-4F3C-661A-ABD3-331F11D27CDD}"/>
              </a:ext>
            </a:extLst>
          </p:cNvPr>
          <p:cNvSpPr txBox="1"/>
          <p:nvPr/>
        </p:nvSpPr>
        <p:spPr>
          <a:xfrm>
            <a:off x="3520190" y="5274937"/>
            <a:ext cx="11872210" cy="402995"/>
          </a:xfrm>
          <a:prstGeom prst="rect">
            <a:avLst/>
          </a:prstGeom>
        </p:spPr>
        <p:txBody>
          <a:bodyPr wrap="square"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Support</a:t>
            </a:r>
            <a:r>
              <a:rPr kumimoji="0" lang="en-US" sz="2976" b="0" i="0" u="none" strike="noStrike" kern="1200" cap="none" spc="0" normalizeH="0" noProof="0" dirty="0">
                <a:ln>
                  <a:noFill/>
                </a:ln>
                <a:solidFill>
                  <a:srgbClr val="000000"/>
                </a:solidFill>
                <a:effectLst/>
                <a:uLnTx/>
                <a:uFillTx/>
                <a:latin typeface="One Little Font"/>
                <a:ea typeface="+mn-ea"/>
                <a:cs typeface="+mn-cs"/>
              </a:rPr>
              <a:t> children in practicing breathing and grounding techniques</a:t>
            </a:r>
            <a:endParaRPr kumimoji="0" lang="en-US" sz="2976" b="0" i="0" u="none" strike="noStrike" kern="1200" cap="none" spc="0" normalizeH="0" baseline="0" noProof="0" dirty="0">
              <a:ln>
                <a:noFill/>
              </a:ln>
              <a:solidFill>
                <a:srgbClr val="000000"/>
              </a:solidFill>
              <a:effectLst/>
              <a:uLnTx/>
              <a:uFillTx/>
              <a:latin typeface="One Little Font"/>
              <a:ea typeface="+mn-ea"/>
              <a:cs typeface="+mn-cs"/>
            </a:endParaRPr>
          </a:p>
        </p:txBody>
      </p:sp>
      <p:sp>
        <p:nvSpPr>
          <p:cNvPr id="7" name="TextBox 19">
            <a:extLst>
              <a:ext uri="{FF2B5EF4-FFF2-40B4-BE49-F238E27FC236}">
                <a16:creationId xmlns:a16="http://schemas.microsoft.com/office/drawing/2014/main" id="{45B5336C-BD1D-1B7C-BA9E-3FB8C88DC756}"/>
              </a:ext>
            </a:extLst>
          </p:cNvPr>
          <p:cNvSpPr txBox="1"/>
          <p:nvPr/>
        </p:nvSpPr>
        <p:spPr>
          <a:xfrm>
            <a:off x="3505199" y="5928938"/>
            <a:ext cx="12288083" cy="402995"/>
          </a:xfrm>
          <a:prstGeom prst="rect">
            <a:avLst/>
          </a:prstGeom>
        </p:spPr>
        <p:txBody>
          <a:bodyPr wrap="square"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Work</a:t>
            </a:r>
            <a:r>
              <a:rPr kumimoji="0" lang="en-US" sz="2976" b="0" i="0" u="none" strike="noStrike" kern="1200" cap="none" spc="0" normalizeH="0" noProof="0" dirty="0">
                <a:ln>
                  <a:noFill/>
                </a:ln>
                <a:solidFill>
                  <a:srgbClr val="000000"/>
                </a:solidFill>
                <a:effectLst/>
                <a:uLnTx/>
                <a:uFillTx/>
                <a:latin typeface="One Little Font"/>
                <a:ea typeface="+mn-ea"/>
                <a:cs typeface="+mn-cs"/>
              </a:rPr>
              <a:t> collaboratively with parents (presentation at home vs school may differ!)</a:t>
            </a:r>
            <a:endParaRPr kumimoji="0" lang="en-US" sz="2976" b="0" i="0" u="none" strike="noStrike" kern="1200" cap="none" spc="0" normalizeH="0" baseline="0" noProof="0" dirty="0">
              <a:ln>
                <a:noFill/>
              </a:ln>
              <a:solidFill>
                <a:srgbClr val="000000"/>
              </a:solidFill>
              <a:effectLst/>
              <a:uLnTx/>
              <a:uFillTx/>
              <a:latin typeface="One Little Font"/>
              <a:ea typeface="+mn-ea"/>
              <a:cs typeface="+mn-cs"/>
            </a:endParaRPr>
          </a:p>
        </p:txBody>
      </p:sp>
      <p:sp>
        <p:nvSpPr>
          <p:cNvPr id="8" name="TextBox 19">
            <a:extLst>
              <a:ext uri="{FF2B5EF4-FFF2-40B4-BE49-F238E27FC236}">
                <a16:creationId xmlns:a16="http://schemas.microsoft.com/office/drawing/2014/main" id="{F5EC6B3D-5785-027B-861C-63252314ACAC}"/>
              </a:ext>
            </a:extLst>
          </p:cNvPr>
          <p:cNvSpPr txBox="1"/>
          <p:nvPr/>
        </p:nvSpPr>
        <p:spPr>
          <a:xfrm>
            <a:off x="3505199" y="6609796"/>
            <a:ext cx="12115801" cy="402995"/>
          </a:xfrm>
          <a:prstGeom prst="rect">
            <a:avLst/>
          </a:prstGeom>
        </p:spPr>
        <p:txBody>
          <a:bodyPr wrap="square"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Not all strategies will work for</a:t>
            </a:r>
            <a:r>
              <a:rPr kumimoji="0" lang="en-US" sz="2976" b="0" i="0" u="none" strike="noStrike" kern="1200" cap="none" spc="0" normalizeH="0" noProof="0" dirty="0">
                <a:ln>
                  <a:noFill/>
                </a:ln>
                <a:solidFill>
                  <a:srgbClr val="000000"/>
                </a:solidFill>
                <a:effectLst/>
                <a:uLnTx/>
                <a:uFillTx/>
                <a:latin typeface="One Little Font"/>
                <a:ea typeface="+mn-ea"/>
                <a:cs typeface="+mn-cs"/>
              </a:rPr>
              <a:t> everybody – trial and error process</a:t>
            </a:r>
            <a:endParaRPr kumimoji="0" lang="en-US" sz="2976" b="0" i="0" u="none" strike="noStrike" kern="1200" cap="none" spc="0" normalizeH="0" baseline="0" noProof="0" dirty="0">
              <a:ln>
                <a:noFill/>
              </a:ln>
              <a:solidFill>
                <a:srgbClr val="000000"/>
              </a:solidFill>
              <a:effectLst/>
              <a:uLnTx/>
              <a:uFillTx/>
              <a:latin typeface="One Little Font"/>
              <a:ea typeface="+mn-ea"/>
              <a:cs typeface="+mn-cs"/>
            </a:endParaRPr>
          </a:p>
        </p:txBody>
      </p:sp>
      <p:sp>
        <p:nvSpPr>
          <p:cNvPr id="11" name="TextBox 5">
            <a:extLst>
              <a:ext uri="{FF2B5EF4-FFF2-40B4-BE49-F238E27FC236}">
                <a16:creationId xmlns:a16="http://schemas.microsoft.com/office/drawing/2014/main" id="{1956F17D-0CBF-2C8A-9D5F-8827CD1BA63D}"/>
              </a:ext>
            </a:extLst>
          </p:cNvPr>
          <p:cNvSpPr txBox="1"/>
          <p:nvPr/>
        </p:nvSpPr>
        <p:spPr>
          <a:xfrm rot="2017738">
            <a:off x="2355671" y="3537400"/>
            <a:ext cx="524463" cy="405916"/>
          </a:xfrm>
          <a:prstGeom prst="rect">
            <a:avLst/>
          </a:prstGeom>
        </p:spPr>
        <p:txBody>
          <a:bodyPr lIns="20451" tIns="20451" rIns="20451" bIns="20451" rtlCol="0" anchor="ctr"/>
          <a:lstStyle/>
          <a:p>
            <a:pPr marL="0" marR="0" lvl="0" indent="0" algn="ctr" defTabSz="914400" rtl="0" eaLnBrk="1" fontAlgn="auto" latinLnBrk="0" hangingPunct="1">
              <a:lnSpc>
                <a:spcPts val="1260"/>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40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C94522F5-9C53-B969-468B-9178C85BDC66}"/>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p:cNvSpPr txBox="1"/>
          <p:nvPr/>
        </p:nvSpPr>
        <p:spPr>
          <a:xfrm>
            <a:off x="160734" y="371105"/>
            <a:ext cx="17966531" cy="1075744"/>
          </a:xfrm>
          <a:prstGeom prst="rect">
            <a:avLst/>
          </a:prstGeom>
        </p:spPr>
        <p:txBody>
          <a:bodyPr lIns="0" tIns="0" rIns="0" bIns="0" rtlCol="0" anchor="t">
            <a:spAutoFit/>
          </a:bodyPr>
          <a:lstStyle/>
          <a:p>
            <a:pPr algn="just">
              <a:lnSpc>
                <a:spcPts val="8741"/>
              </a:lnSpc>
            </a:pPr>
            <a:r>
              <a:rPr lang="en-US" sz="6600" dirty="0">
                <a:solidFill>
                  <a:srgbClr val="000000"/>
                </a:solidFill>
                <a:latin typeface="Tropika"/>
              </a:rPr>
              <a:t>Signposting and further support</a:t>
            </a:r>
          </a:p>
        </p:txBody>
      </p:sp>
      <p:sp>
        <p:nvSpPr>
          <p:cNvPr id="4" name="TextBox 4"/>
          <p:cNvSpPr txBox="1"/>
          <p:nvPr/>
        </p:nvSpPr>
        <p:spPr>
          <a:xfrm>
            <a:off x="1257300" y="2193137"/>
            <a:ext cx="15773400" cy="8795806"/>
          </a:xfrm>
          <a:prstGeom prst="rect">
            <a:avLst/>
          </a:prstGeom>
        </p:spPr>
        <p:txBody>
          <a:bodyPr wrap="square" lIns="0" tIns="0" rIns="0" bIns="0" rtlCol="0" anchor="t">
            <a:spAutoFit/>
          </a:bodyPr>
          <a:lstStyle/>
          <a:p>
            <a:pPr algn="l">
              <a:lnSpc>
                <a:spcPts val="3629"/>
              </a:lnSpc>
            </a:pPr>
            <a:r>
              <a:rPr lang="en-US" sz="3629" dirty="0">
                <a:solidFill>
                  <a:srgbClr val="000000"/>
                </a:solidFill>
                <a:latin typeface="One Little Font"/>
              </a:rPr>
              <a:t>To make a referral to Solar, a referral form can be completed and found at: </a:t>
            </a:r>
            <a:r>
              <a:rPr lang="en-US" sz="3629" u="sng" dirty="0">
                <a:solidFill>
                  <a:srgbClr val="000000"/>
                </a:solidFill>
                <a:latin typeface="One Little Font"/>
                <a:hlinkClick r:id="rId5" tooltip="https://www.bsmhft.nhs.uk/our-services/solar-youth-services/professional/referrals/"/>
              </a:rPr>
              <a:t>https://www.bsmhft.nhs.uk/our-services/solar-youth-services/professional/referrals/</a:t>
            </a:r>
          </a:p>
          <a:p>
            <a:pPr algn="l">
              <a:lnSpc>
                <a:spcPts val="3629"/>
              </a:lnSpc>
            </a:pPr>
            <a:endParaRPr lang="en-US" sz="3629" u="sng" dirty="0">
              <a:solidFill>
                <a:srgbClr val="000000"/>
              </a:solidFill>
              <a:latin typeface="One Little Font"/>
              <a:hlinkClick r:id="rId6" tooltip="https://www.solihull.gov.uk/Schools-and-learning/independent-travel-training"/>
            </a:endParaRPr>
          </a:p>
          <a:p>
            <a:pPr algn="l">
              <a:lnSpc>
                <a:spcPts val="3629"/>
              </a:lnSpc>
            </a:pPr>
            <a:r>
              <a:rPr lang="en-US" sz="3629" dirty="0">
                <a:solidFill>
                  <a:srgbClr val="000000"/>
                </a:solidFill>
                <a:latin typeface="One Little Font"/>
              </a:rPr>
              <a:t>Ordinary Magic - </a:t>
            </a:r>
            <a:r>
              <a:rPr lang="en-US" sz="3629" u="sng" dirty="0">
                <a:solidFill>
                  <a:srgbClr val="0000FF"/>
                </a:solidFill>
                <a:latin typeface="One Little Font"/>
              </a:rPr>
              <a:t>Ordinary Magic – Come Join the Fun</a:t>
            </a:r>
          </a:p>
          <a:p>
            <a:pPr algn="l">
              <a:lnSpc>
                <a:spcPts val="3629"/>
              </a:lnSpc>
            </a:pPr>
            <a:endParaRPr lang="en-US" sz="3629" u="sng" dirty="0">
              <a:solidFill>
                <a:srgbClr val="0000FF"/>
              </a:solidFill>
              <a:latin typeface="One Little Font"/>
            </a:endParaRPr>
          </a:p>
          <a:p>
            <a:pPr algn="l">
              <a:lnSpc>
                <a:spcPts val="3629"/>
              </a:lnSpc>
            </a:pPr>
            <a:r>
              <a:rPr lang="en-US" sz="3629" dirty="0">
                <a:latin typeface="One Little Font"/>
              </a:rPr>
              <a:t>Practical resources / posters  - </a:t>
            </a:r>
            <a:r>
              <a:rPr lang="en-US" sz="3629" dirty="0">
                <a:latin typeface="One Little Font"/>
                <a:hlinkClick r:id="rId7"/>
              </a:rPr>
              <a:t>https://weheartcbt.com/practitioner-resources</a:t>
            </a:r>
            <a:endParaRPr lang="en-US" sz="3629" dirty="0">
              <a:latin typeface="One Little Font"/>
            </a:endParaRPr>
          </a:p>
          <a:p>
            <a:pPr algn="l">
              <a:lnSpc>
                <a:spcPts val="3629"/>
              </a:lnSpc>
            </a:pPr>
            <a:endParaRPr lang="en-US" sz="3629" dirty="0">
              <a:latin typeface="One Little Font"/>
            </a:endParaRPr>
          </a:p>
          <a:p>
            <a:pPr algn="l">
              <a:lnSpc>
                <a:spcPts val="3629"/>
              </a:lnSpc>
            </a:pPr>
            <a:r>
              <a:rPr lang="en-US" sz="3629" dirty="0">
                <a:latin typeface="One Little Font"/>
              </a:rPr>
              <a:t>Managing Worries and Anxious feelings workbook for primary school children –</a:t>
            </a:r>
          </a:p>
          <a:p>
            <a:pPr algn="l">
              <a:lnSpc>
                <a:spcPts val="3629"/>
              </a:lnSpc>
            </a:pPr>
            <a:r>
              <a:rPr lang="en-US" sz="3629" dirty="0">
                <a:latin typeface="One Little Font"/>
              </a:rPr>
              <a:t> </a:t>
            </a:r>
            <a:r>
              <a:rPr lang="en-US" sz="3629" dirty="0">
                <a:latin typeface="One Little Font"/>
                <a:hlinkClick r:id="rId8"/>
              </a:rPr>
              <a:t>https://www.lpft.nhs.uk/young-people/online-workshops#</a:t>
            </a:r>
            <a:r>
              <a:rPr lang="en-US" sz="3629" dirty="0">
                <a:latin typeface="One Little Font"/>
              </a:rPr>
              <a:t> </a:t>
            </a:r>
          </a:p>
          <a:p>
            <a:pPr algn="l">
              <a:lnSpc>
                <a:spcPts val="3629"/>
              </a:lnSpc>
            </a:pPr>
            <a:r>
              <a:rPr lang="en-US" sz="3629" dirty="0">
                <a:latin typeface="One Little Font"/>
              </a:rPr>
              <a:t> </a:t>
            </a:r>
          </a:p>
          <a:p>
            <a:pPr algn="l">
              <a:lnSpc>
                <a:spcPts val="3629"/>
              </a:lnSpc>
            </a:pPr>
            <a:r>
              <a:rPr lang="en-US" sz="3629" dirty="0">
                <a:latin typeface="One Little Font"/>
              </a:rPr>
              <a:t>Ruby’s Worries - </a:t>
            </a:r>
            <a:r>
              <a:rPr lang="en-US" sz="3629" dirty="0">
                <a:solidFill>
                  <a:srgbClr val="0000FF"/>
                </a:solidFill>
                <a:latin typeface="One Little Font"/>
                <a:hlinkClick r:id="rId9"/>
              </a:rPr>
              <a:t>https://www.youtube.com/watch?v=lIS9Ang7cNg</a:t>
            </a:r>
            <a:r>
              <a:rPr lang="en-US" sz="3629" dirty="0">
                <a:solidFill>
                  <a:srgbClr val="0000FF"/>
                </a:solidFill>
                <a:latin typeface="One Little Font"/>
              </a:rPr>
              <a:t> </a:t>
            </a:r>
          </a:p>
          <a:p>
            <a:pPr algn="l">
              <a:lnSpc>
                <a:spcPts val="3629"/>
              </a:lnSpc>
            </a:pPr>
            <a:endParaRPr lang="en-US" sz="3629" dirty="0">
              <a:solidFill>
                <a:srgbClr val="0000FF"/>
              </a:solidFill>
              <a:latin typeface="One Little Font"/>
            </a:endParaRPr>
          </a:p>
          <a:p>
            <a:pPr algn="l">
              <a:lnSpc>
                <a:spcPts val="3629"/>
              </a:lnSpc>
            </a:pPr>
            <a:r>
              <a:rPr lang="en-US" sz="3629" dirty="0">
                <a:latin typeface="One Little Font"/>
              </a:rPr>
              <a:t>The Huge Bag of Worries – Book</a:t>
            </a:r>
          </a:p>
          <a:p>
            <a:pPr algn="l">
              <a:lnSpc>
                <a:spcPts val="3629"/>
              </a:lnSpc>
            </a:pPr>
            <a:endParaRPr lang="en-US" sz="3629" dirty="0">
              <a:latin typeface="One Little Font"/>
            </a:endParaRPr>
          </a:p>
          <a:p>
            <a:pPr algn="l">
              <a:lnSpc>
                <a:spcPts val="3629"/>
              </a:lnSpc>
            </a:pPr>
            <a:r>
              <a:rPr lang="en-US" sz="3629" dirty="0">
                <a:latin typeface="One Little Font"/>
              </a:rPr>
              <a:t>Fight-Flight-Freeze response: A guide to anxiety for kids - </a:t>
            </a:r>
            <a:r>
              <a:rPr lang="en-US" sz="3629" dirty="0">
                <a:latin typeface="One Little Font"/>
                <a:hlinkClick r:id="rId10"/>
              </a:rPr>
              <a:t>https://www.youtube.com/watch?v=FfSbWc3O_5M</a:t>
            </a:r>
            <a:r>
              <a:rPr lang="en-US" sz="3629" dirty="0">
                <a:latin typeface="One Little Font"/>
              </a:rPr>
              <a:t> </a:t>
            </a:r>
          </a:p>
          <a:p>
            <a:pPr algn="l">
              <a:lnSpc>
                <a:spcPts val="3629"/>
              </a:lnSpc>
            </a:pPr>
            <a:endParaRPr lang="en-US" sz="3629" dirty="0">
              <a:solidFill>
                <a:srgbClr val="0000FF"/>
              </a:solidFill>
              <a:latin typeface="One Little Font"/>
            </a:endParaRPr>
          </a:p>
          <a:p>
            <a:pPr marL="0" lvl="0" indent="0" algn="l">
              <a:lnSpc>
                <a:spcPts val="3629"/>
              </a:lnSpc>
              <a:spcBef>
                <a:spcPct val="0"/>
              </a:spcBef>
            </a:pPr>
            <a:endParaRPr lang="en-US" sz="3629" u="sng" dirty="0">
              <a:solidFill>
                <a:srgbClr val="0000FF"/>
              </a:solidFill>
              <a:latin typeface="One Little Font"/>
              <a:hlinkClick r:id="rId11" tooltip="https://ordinarymagic.co.uk/">
                <a:extLst>
                  <a:ext uri="{A12FA001-AC4F-418D-AE19-62706E023703}">
                    <ahyp:hlinkClr xmlns:ahyp="http://schemas.microsoft.com/office/drawing/2018/hyperlinkcolor" val="tx"/>
                  </a:ext>
                </a:extLst>
              </a:hlinkClick>
            </a:endParaRPr>
          </a:p>
        </p:txBody>
      </p:sp>
      <p:sp>
        <p:nvSpPr>
          <p:cNvPr id="7" name="Freeform 7"/>
          <p:cNvSpPr/>
          <p:nvPr/>
        </p:nvSpPr>
        <p:spPr>
          <a:xfrm>
            <a:off x="12354582" y="153915"/>
            <a:ext cx="2144709" cy="1640072"/>
          </a:xfrm>
          <a:custGeom>
            <a:avLst/>
            <a:gdLst/>
            <a:ahLst/>
            <a:cxnLst/>
            <a:rect l="l" t="t" r="r" b="b"/>
            <a:pathLst>
              <a:path w="2144709" h="1640072">
                <a:moveTo>
                  <a:pt x="0" y="0"/>
                </a:moveTo>
                <a:lnTo>
                  <a:pt x="2144709" y="0"/>
                </a:lnTo>
                <a:lnTo>
                  <a:pt x="2144709" y="1640071"/>
                </a:lnTo>
                <a:lnTo>
                  <a:pt x="0" y="1640071"/>
                </a:lnTo>
                <a:lnTo>
                  <a:pt x="0" y="0"/>
                </a:lnTo>
                <a:close/>
              </a:path>
            </a:pathLst>
          </a:custGeom>
          <a:blipFill>
            <a:blip r:embed="rId12"/>
            <a:stretch>
              <a:fillRect/>
            </a:stretch>
          </a:blipFill>
        </p:spPr>
        <p:txBody>
          <a:bodyPr/>
          <a:lstStyle/>
          <a:p>
            <a:endParaRPr lang="en-GB"/>
          </a:p>
        </p:txBody>
      </p:sp>
      <p:sp>
        <p:nvSpPr>
          <p:cNvPr id="8" name="Freeform 8"/>
          <p:cNvSpPr/>
          <p:nvPr/>
        </p:nvSpPr>
        <p:spPr>
          <a:xfrm>
            <a:off x="14499291" y="263414"/>
            <a:ext cx="3529321" cy="1530573"/>
          </a:xfrm>
          <a:custGeom>
            <a:avLst/>
            <a:gdLst/>
            <a:ahLst/>
            <a:cxnLst/>
            <a:rect l="l" t="t" r="r" b="b"/>
            <a:pathLst>
              <a:path w="3529321" h="1530573">
                <a:moveTo>
                  <a:pt x="0" y="0"/>
                </a:moveTo>
                <a:lnTo>
                  <a:pt x="3529322" y="0"/>
                </a:lnTo>
                <a:lnTo>
                  <a:pt x="3529322" y="1530572"/>
                </a:lnTo>
                <a:lnTo>
                  <a:pt x="0" y="153057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6B5AC9B5-E7A0-28C9-E977-68BE742F4AEC}"/>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3" name="TextBox 3"/>
          <p:cNvSpPr txBox="1"/>
          <p:nvPr/>
        </p:nvSpPr>
        <p:spPr>
          <a:xfrm>
            <a:off x="1295400" y="4462467"/>
            <a:ext cx="16483028" cy="1362066"/>
          </a:xfrm>
          <a:prstGeom prst="rect">
            <a:avLst/>
          </a:prstGeom>
        </p:spPr>
        <p:txBody>
          <a:bodyPr lIns="0" tIns="0" rIns="0" bIns="0" rtlCol="0" anchor="t">
            <a:spAutoFit/>
          </a:bodyPr>
          <a:lstStyle/>
          <a:p>
            <a:pPr algn="ctr">
              <a:lnSpc>
                <a:spcPts val="10496"/>
              </a:lnSpc>
            </a:pPr>
            <a:r>
              <a:rPr lang="en-US" sz="9718" dirty="0">
                <a:solidFill>
                  <a:srgbClr val="000000"/>
                </a:solidFill>
                <a:latin typeface="Tropika"/>
              </a:rPr>
              <a:t>Questions and Feedback</a:t>
            </a:r>
          </a:p>
        </p:txBody>
      </p:sp>
      <p:sp>
        <p:nvSpPr>
          <p:cNvPr id="4" name="Freeform 4"/>
          <p:cNvSpPr/>
          <p:nvPr/>
        </p:nvSpPr>
        <p:spPr>
          <a:xfrm>
            <a:off x="12354582" y="153915"/>
            <a:ext cx="2144709" cy="1640072"/>
          </a:xfrm>
          <a:custGeom>
            <a:avLst/>
            <a:gdLst/>
            <a:ahLst/>
            <a:cxnLst/>
            <a:rect l="l" t="t" r="r" b="b"/>
            <a:pathLst>
              <a:path w="2144709" h="1640072">
                <a:moveTo>
                  <a:pt x="0" y="0"/>
                </a:moveTo>
                <a:lnTo>
                  <a:pt x="2144709" y="0"/>
                </a:lnTo>
                <a:lnTo>
                  <a:pt x="2144709" y="1640071"/>
                </a:lnTo>
                <a:lnTo>
                  <a:pt x="0" y="1640071"/>
                </a:lnTo>
                <a:lnTo>
                  <a:pt x="0" y="0"/>
                </a:lnTo>
                <a:close/>
              </a:path>
            </a:pathLst>
          </a:custGeom>
          <a:blipFill>
            <a:blip r:embed="rId5"/>
            <a:stretch>
              <a:fillRect/>
            </a:stretch>
          </a:blipFill>
        </p:spPr>
        <p:txBody>
          <a:bodyPr/>
          <a:lstStyle/>
          <a:p>
            <a:endParaRPr lang="en-GB"/>
          </a:p>
        </p:txBody>
      </p:sp>
      <p:sp>
        <p:nvSpPr>
          <p:cNvPr id="5" name="Freeform 5"/>
          <p:cNvSpPr/>
          <p:nvPr/>
        </p:nvSpPr>
        <p:spPr>
          <a:xfrm>
            <a:off x="14499291" y="263414"/>
            <a:ext cx="3529321" cy="1530573"/>
          </a:xfrm>
          <a:custGeom>
            <a:avLst/>
            <a:gdLst/>
            <a:ahLst/>
            <a:cxnLst/>
            <a:rect l="l" t="t" r="r" b="b"/>
            <a:pathLst>
              <a:path w="3529321" h="1530573">
                <a:moveTo>
                  <a:pt x="0" y="0"/>
                </a:moveTo>
                <a:lnTo>
                  <a:pt x="3529322" y="0"/>
                </a:lnTo>
                <a:lnTo>
                  <a:pt x="3529322" y="1530572"/>
                </a:lnTo>
                <a:lnTo>
                  <a:pt x="0" y="1530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73D60-BCA1-00E3-1233-AA7C6C411C16}"/>
              </a:ext>
            </a:extLst>
          </p:cNvPr>
          <p:cNvPicPr>
            <a:picLocks noChangeAspect="1"/>
          </p:cNvPicPr>
          <p:nvPr/>
        </p:nvPicPr>
        <p:blipFill>
          <a:blip r:embed="rId3"/>
          <a:stretch>
            <a:fillRect/>
          </a:stretch>
        </p:blipFill>
        <p:spPr>
          <a:xfrm>
            <a:off x="-10886" y="114300"/>
            <a:ext cx="18288000" cy="1816608"/>
          </a:xfrm>
          <a:prstGeom prst="rect">
            <a:avLst/>
          </a:prstGeom>
        </p:spPr>
      </p:pic>
      <p:sp>
        <p:nvSpPr>
          <p:cNvPr id="3" name="TextBox 4">
            <a:extLst>
              <a:ext uri="{FF2B5EF4-FFF2-40B4-BE49-F238E27FC236}">
                <a16:creationId xmlns:a16="http://schemas.microsoft.com/office/drawing/2014/main" id="{B11A90FE-5012-CDDF-6AB3-FE972453A302}"/>
              </a:ext>
            </a:extLst>
          </p:cNvPr>
          <p:cNvSpPr txBox="1"/>
          <p:nvPr/>
        </p:nvSpPr>
        <p:spPr>
          <a:xfrm>
            <a:off x="609600" y="322852"/>
            <a:ext cx="14680896" cy="1399503"/>
          </a:xfrm>
          <a:prstGeom prst="rect">
            <a:avLst/>
          </a:prstGeom>
        </p:spPr>
        <p:txBody>
          <a:bodyPr lIns="0" tIns="0" rIns="0" bIns="0" rtlCol="0" anchor="t">
            <a:spAutoFit/>
          </a:bodyPr>
          <a:lstStyle/>
          <a:p>
            <a:pPr algn="l">
              <a:lnSpc>
                <a:spcPts val="10752"/>
              </a:lnSpc>
            </a:pPr>
            <a:r>
              <a:rPr lang="en-US" sz="9955" dirty="0">
                <a:solidFill>
                  <a:srgbClr val="000000"/>
                </a:solidFill>
                <a:latin typeface="Tropika"/>
              </a:rPr>
              <a:t>Anxiety disorders</a:t>
            </a:r>
          </a:p>
        </p:txBody>
      </p:sp>
      <p:sp>
        <p:nvSpPr>
          <p:cNvPr id="4" name="TextBox 21">
            <a:extLst>
              <a:ext uri="{FF2B5EF4-FFF2-40B4-BE49-F238E27FC236}">
                <a16:creationId xmlns:a16="http://schemas.microsoft.com/office/drawing/2014/main" id="{07489A5C-7803-CA3A-2F7F-0F58F1AC4F94}"/>
              </a:ext>
            </a:extLst>
          </p:cNvPr>
          <p:cNvSpPr txBox="1"/>
          <p:nvPr/>
        </p:nvSpPr>
        <p:spPr>
          <a:xfrm>
            <a:off x="1614752" y="2705100"/>
            <a:ext cx="15036724" cy="1950534"/>
          </a:xfrm>
          <a:prstGeom prst="rect">
            <a:avLst/>
          </a:prstGeom>
        </p:spPr>
        <p:txBody>
          <a:bodyPr wrap="square" lIns="0" tIns="0" rIns="0" bIns="0" rtlCol="0" anchor="t">
            <a:spAutoFit/>
          </a:bodyPr>
          <a:lstStyle/>
          <a:p>
            <a:pPr lvl="0" algn="ctr">
              <a:lnSpc>
                <a:spcPts val="3840"/>
              </a:lnSpc>
              <a:spcBef>
                <a:spcPct val="0"/>
              </a:spcBef>
            </a:pPr>
            <a:r>
              <a:rPr lang="en-GB" sz="3200" dirty="0">
                <a:solidFill>
                  <a:srgbClr val="000000"/>
                </a:solidFill>
                <a:latin typeface="One Little Font"/>
              </a:rPr>
              <a:t>In the 2023 Mental Health of Children and Young People in England survey, 1 in 5 children and young people aged 8 to 25 were found to have a probable mental health disorder. </a:t>
            </a:r>
          </a:p>
          <a:p>
            <a:pPr lvl="0" algn="ctr">
              <a:lnSpc>
                <a:spcPts val="3840"/>
              </a:lnSpc>
              <a:spcBef>
                <a:spcPct val="0"/>
              </a:spcBef>
            </a:pPr>
            <a:r>
              <a:rPr lang="en-GB" sz="3200" dirty="0">
                <a:solidFill>
                  <a:srgbClr val="000000"/>
                </a:solidFill>
                <a:latin typeface="One Little Font"/>
              </a:rPr>
              <a:t>Anxiety disorders tend to be the most common difficulty affecting children and adolescents. </a:t>
            </a:r>
          </a:p>
        </p:txBody>
      </p:sp>
      <p:pic>
        <p:nvPicPr>
          <p:cNvPr id="10" name="Picture 9">
            <a:extLst>
              <a:ext uri="{FF2B5EF4-FFF2-40B4-BE49-F238E27FC236}">
                <a16:creationId xmlns:a16="http://schemas.microsoft.com/office/drawing/2014/main" id="{BEC5312F-11F3-7F87-DFA2-D92DAEAD52C5}"/>
              </a:ext>
            </a:extLst>
          </p:cNvPr>
          <p:cNvPicPr>
            <a:picLocks noChangeAspect="1"/>
          </p:cNvPicPr>
          <p:nvPr/>
        </p:nvPicPr>
        <p:blipFill>
          <a:blip r:embed="rId4"/>
          <a:stretch>
            <a:fillRect/>
          </a:stretch>
        </p:blipFill>
        <p:spPr>
          <a:xfrm>
            <a:off x="1828800" y="4723161"/>
            <a:ext cx="4016689" cy="1511929"/>
          </a:xfrm>
          <a:prstGeom prst="rect">
            <a:avLst/>
          </a:prstGeom>
        </p:spPr>
      </p:pic>
      <p:sp>
        <p:nvSpPr>
          <p:cNvPr id="11" name="TextBox 20">
            <a:extLst>
              <a:ext uri="{FF2B5EF4-FFF2-40B4-BE49-F238E27FC236}">
                <a16:creationId xmlns:a16="http://schemas.microsoft.com/office/drawing/2014/main" id="{256EDD87-0924-B683-B8E7-2DF8BE3EB0A5}"/>
              </a:ext>
            </a:extLst>
          </p:cNvPr>
          <p:cNvSpPr txBox="1"/>
          <p:nvPr/>
        </p:nvSpPr>
        <p:spPr>
          <a:xfrm>
            <a:off x="2216484" y="5094273"/>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One Little Font"/>
                <a:ea typeface="+mn-ea"/>
                <a:cs typeface="+mn-cs"/>
              </a:rPr>
              <a:t>Generalised</a:t>
            </a:r>
            <a:r>
              <a:rPr kumimoji="0" lang="en-US" sz="3200" b="0" i="0" u="none" strike="noStrike" kern="1200" cap="none" spc="0" normalizeH="0" baseline="0" noProof="0" dirty="0">
                <a:ln>
                  <a:noFill/>
                </a:ln>
                <a:solidFill>
                  <a:srgbClr val="000000"/>
                </a:solidFill>
                <a:effectLst/>
                <a:uLnTx/>
                <a:uFillTx/>
                <a:latin typeface="One Little Font"/>
                <a:ea typeface="+mn-ea"/>
                <a:cs typeface="+mn-cs"/>
              </a:rPr>
              <a:t> Anxiety</a:t>
            </a:r>
            <a:r>
              <a:rPr kumimoji="0" lang="en-US" sz="3200" b="0" i="0" u="none" strike="noStrike" kern="1200" cap="none" spc="0" normalizeH="0" noProof="0" dirty="0">
                <a:ln>
                  <a:noFill/>
                </a:ln>
                <a:solidFill>
                  <a:srgbClr val="000000"/>
                </a:solidFill>
                <a:effectLst/>
                <a:uLnTx/>
                <a:uFillTx/>
                <a:latin typeface="One Little Font"/>
                <a:ea typeface="+mn-ea"/>
                <a:cs typeface="+mn-cs"/>
              </a:rPr>
              <a:t> Disorder (GAD)</a:t>
            </a:r>
            <a:endParaRPr kumimoji="0" lang="en-US" sz="3200" b="0" i="0" u="none" strike="noStrike" kern="1200" cap="none" spc="0" normalizeH="0" baseline="0" noProof="0" dirty="0">
              <a:ln>
                <a:noFill/>
              </a:ln>
              <a:solidFill>
                <a:srgbClr val="000000"/>
              </a:solidFill>
              <a:effectLst/>
              <a:uLnTx/>
              <a:uFillTx/>
              <a:latin typeface="One Little Font"/>
              <a:ea typeface="+mn-ea"/>
              <a:cs typeface="+mn-cs"/>
            </a:endParaRPr>
          </a:p>
        </p:txBody>
      </p:sp>
      <p:pic>
        <p:nvPicPr>
          <p:cNvPr id="12" name="Picture 11">
            <a:extLst>
              <a:ext uri="{FF2B5EF4-FFF2-40B4-BE49-F238E27FC236}">
                <a16:creationId xmlns:a16="http://schemas.microsoft.com/office/drawing/2014/main" id="{A5143135-A2F8-81E9-B06E-28E03DCFA556}"/>
              </a:ext>
            </a:extLst>
          </p:cNvPr>
          <p:cNvPicPr>
            <a:picLocks noChangeAspect="1"/>
          </p:cNvPicPr>
          <p:nvPr/>
        </p:nvPicPr>
        <p:blipFill>
          <a:blip r:embed="rId4"/>
          <a:stretch>
            <a:fillRect/>
          </a:stretch>
        </p:blipFill>
        <p:spPr>
          <a:xfrm>
            <a:off x="7162800" y="5189475"/>
            <a:ext cx="3641069" cy="1370541"/>
          </a:xfrm>
          <a:prstGeom prst="rect">
            <a:avLst/>
          </a:prstGeom>
        </p:spPr>
      </p:pic>
      <p:sp>
        <p:nvSpPr>
          <p:cNvPr id="13" name="TextBox 20">
            <a:extLst>
              <a:ext uri="{FF2B5EF4-FFF2-40B4-BE49-F238E27FC236}">
                <a16:creationId xmlns:a16="http://schemas.microsoft.com/office/drawing/2014/main" id="{7DFFC7F5-DE2A-49B2-AB14-46B3E52EE160}"/>
              </a:ext>
            </a:extLst>
          </p:cNvPr>
          <p:cNvSpPr txBox="1"/>
          <p:nvPr/>
        </p:nvSpPr>
        <p:spPr>
          <a:xfrm>
            <a:off x="7343453" y="5432767"/>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Panic Disorder (Panic Attacks)</a:t>
            </a:r>
          </a:p>
        </p:txBody>
      </p:sp>
      <p:pic>
        <p:nvPicPr>
          <p:cNvPr id="14" name="Picture 13">
            <a:extLst>
              <a:ext uri="{FF2B5EF4-FFF2-40B4-BE49-F238E27FC236}">
                <a16:creationId xmlns:a16="http://schemas.microsoft.com/office/drawing/2014/main" id="{2733A9C0-23F0-7059-8AE6-F7428C3F5543}"/>
              </a:ext>
            </a:extLst>
          </p:cNvPr>
          <p:cNvPicPr>
            <a:picLocks noChangeAspect="1"/>
          </p:cNvPicPr>
          <p:nvPr/>
        </p:nvPicPr>
        <p:blipFill>
          <a:blip r:embed="rId4"/>
          <a:stretch>
            <a:fillRect/>
          </a:stretch>
        </p:blipFill>
        <p:spPr>
          <a:xfrm>
            <a:off x="12478739" y="4859760"/>
            <a:ext cx="3432345" cy="1291975"/>
          </a:xfrm>
          <a:prstGeom prst="rect">
            <a:avLst/>
          </a:prstGeom>
        </p:spPr>
      </p:pic>
      <p:sp>
        <p:nvSpPr>
          <p:cNvPr id="15" name="TextBox 20">
            <a:extLst>
              <a:ext uri="{FF2B5EF4-FFF2-40B4-BE49-F238E27FC236}">
                <a16:creationId xmlns:a16="http://schemas.microsoft.com/office/drawing/2014/main" id="{B7B07EEC-E96D-C414-5119-535ECDF8D7CF}"/>
              </a:ext>
            </a:extLst>
          </p:cNvPr>
          <p:cNvSpPr txBox="1"/>
          <p:nvPr/>
        </p:nvSpPr>
        <p:spPr>
          <a:xfrm>
            <a:off x="12609500" y="5315464"/>
            <a:ext cx="3276600" cy="488595"/>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Separation Anxiety</a:t>
            </a:r>
          </a:p>
        </p:txBody>
      </p:sp>
      <p:pic>
        <p:nvPicPr>
          <p:cNvPr id="16" name="Picture 15">
            <a:extLst>
              <a:ext uri="{FF2B5EF4-FFF2-40B4-BE49-F238E27FC236}">
                <a16:creationId xmlns:a16="http://schemas.microsoft.com/office/drawing/2014/main" id="{05341A71-480C-045B-75F8-EA3F5D80771B}"/>
              </a:ext>
            </a:extLst>
          </p:cNvPr>
          <p:cNvPicPr>
            <a:picLocks noChangeAspect="1"/>
          </p:cNvPicPr>
          <p:nvPr/>
        </p:nvPicPr>
        <p:blipFill>
          <a:blip r:embed="rId4"/>
          <a:stretch>
            <a:fillRect/>
          </a:stretch>
        </p:blipFill>
        <p:spPr>
          <a:xfrm>
            <a:off x="762000" y="7405988"/>
            <a:ext cx="3432345" cy="1291975"/>
          </a:xfrm>
          <a:prstGeom prst="rect">
            <a:avLst/>
          </a:prstGeom>
        </p:spPr>
      </p:pic>
      <p:sp>
        <p:nvSpPr>
          <p:cNvPr id="17" name="TextBox 20">
            <a:extLst>
              <a:ext uri="{FF2B5EF4-FFF2-40B4-BE49-F238E27FC236}">
                <a16:creationId xmlns:a16="http://schemas.microsoft.com/office/drawing/2014/main" id="{8241B16A-ADA6-6C97-7D41-B63CF7529C59}"/>
              </a:ext>
            </a:extLst>
          </p:cNvPr>
          <p:cNvSpPr txBox="1"/>
          <p:nvPr/>
        </p:nvSpPr>
        <p:spPr>
          <a:xfrm>
            <a:off x="839872" y="7645160"/>
            <a:ext cx="3276600" cy="975908"/>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Social Anxiety (Social Phobia)</a:t>
            </a:r>
          </a:p>
        </p:txBody>
      </p:sp>
      <p:pic>
        <p:nvPicPr>
          <p:cNvPr id="18" name="Picture 17">
            <a:extLst>
              <a:ext uri="{FF2B5EF4-FFF2-40B4-BE49-F238E27FC236}">
                <a16:creationId xmlns:a16="http://schemas.microsoft.com/office/drawing/2014/main" id="{225D4617-BE3A-A029-91C4-55DDD8771305}"/>
              </a:ext>
            </a:extLst>
          </p:cNvPr>
          <p:cNvPicPr>
            <a:picLocks noChangeAspect="1"/>
          </p:cNvPicPr>
          <p:nvPr/>
        </p:nvPicPr>
        <p:blipFill>
          <a:blip r:embed="rId4"/>
          <a:stretch>
            <a:fillRect/>
          </a:stretch>
        </p:blipFill>
        <p:spPr>
          <a:xfrm>
            <a:off x="5068870" y="8051975"/>
            <a:ext cx="3432345" cy="1291975"/>
          </a:xfrm>
          <a:prstGeom prst="rect">
            <a:avLst/>
          </a:prstGeom>
        </p:spPr>
      </p:pic>
      <p:sp>
        <p:nvSpPr>
          <p:cNvPr id="19" name="TextBox 20">
            <a:extLst>
              <a:ext uri="{FF2B5EF4-FFF2-40B4-BE49-F238E27FC236}">
                <a16:creationId xmlns:a16="http://schemas.microsoft.com/office/drawing/2014/main" id="{5F144602-AB89-A00F-F901-B9680E8C37C7}"/>
              </a:ext>
            </a:extLst>
          </p:cNvPr>
          <p:cNvSpPr txBox="1"/>
          <p:nvPr/>
        </p:nvSpPr>
        <p:spPr>
          <a:xfrm>
            <a:off x="5146742" y="8504683"/>
            <a:ext cx="3276600" cy="488595"/>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Specific Phobia</a:t>
            </a:r>
            <a:r>
              <a:rPr lang="en-US" sz="3200" dirty="0">
                <a:solidFill>
                  <a:srgbClr val="000000"/>
                </a:solidFill>
                <a:latin typeface="One Little Font"/>
              </a:rPr>
              <a:t>s</a:t>
            </a:r>
            <a:endParaRPr kumimoji="0" lang="en-US" sz="3200" b="0" i="0" u="none" strike="noStrike" kern="1200" cap="none" spc="0" normalizeH="0" baseline="0" noProof="0" dirty="0">
              <a:ln>
                <a:noFill/>
              </a:ln>
              <a:solidFill>
                <a:srgbClr val="000000"/>
              </a:solidFill>
              <a:effectLst/>
              <a:uLnTx/>
              <a:uFillTx/>
              <a:latin typeface="One Little Font"/>
              <a:ea typeface="+mn-ea"/>
              <a:cs typeface="+mn-cs"/>
            </a:endParaRPr>
          </a:p>
        </p:txBody>
      </p:sp>
      <p:pic>
        <p:nvPicPr>
          <p:cNvPr id="20" name="Picture 19">
            <a:extLst>
              <a:ext uri="{FF2B5EF4-FFF2-40B4-BE49-F238E27FC236}">
                <a16:creationId xmlns:a16="http://schemas.microsoft.com/office/drawing/2014/main" id="{42AE5405-E510-1A8C-5CE3-487E7E6A1AC9}"/>
              </a:ext>
            </a:extLst>
          </p:cNvPr>
          <p:cNvPicPr>
            <a:picLocks noChangeAspect="1"/>
          </p:cNvPicPr>
          <p:nvPr/>
        </p:nvPicPr>
        <p:blipFill>
          <a:blip r:embed="rId4"/>
          <a:stretch>
            <a:fillRect/>
          </a:stretch>
        </p:blipFill>
        <p:spPr>
          <a:xfrm>
            <a:off x="9557404" y="7157796"/>
            <a:ext cx="3432345" cy="1788357"/>
          </a:xfrm>
          <a:prstGeom prst="rect">
            <a:avLst/>
          </a:prstGeom>
        </p:spPr>
      </p:pic>
      <p:sp>
        <p:nvSpPr>
          <p:cNvPr id="21" name="TextBox 20">
            <a:extLst>
              <a:ext uri="{FF2B5EF4-FFF2-40B4-BE49-F238E27FC236}">
                <a16:creationId xmlns:a16="http://schemas.microsoft.com/office/drawing/2014/main" id="{6F62E08E-3D16-8332-2E33-239556179BB5}"/>
              </a:ext>
            </a:extLst>
          </p:cNvPr>
          <p:cNvSpPr txBox="1"/>
          <p:nvPr/>
        </p:nvSpPr>
        <p:spPr>
          <a:xfrm>
            <a:off x="9626920" y="7361922"/>
            <a:ext cx="3276600" cy="1463221"/>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Obsessive Compulsive Disorder (OCD)</a:t>
            </a:r>
          </a:p>
        </p:txBody>
      </p:sp>
      <p:pic>
        <p:nvPicPr>
          <p:cNvPr id="22" name="Picture 21">
            <a:extLst>
              <a:ext uri="{FF2B5EF4-FFF2-40B4-BE49-F238E27FC236}">
                <a16:creationId xmlns:a16="http://schemas.microsoft.com/office/drawing/2014/main" id="{C596FD3E-90B4-03CF-30F3-DA9DAFF10455}"/>
              </a:ext>
            </a:extLst>
          </p:cNvPr>
          <p:cNvPicPr>
            <a:picLocks noChangeAspect="1"/>
          </p:cNvPicPr>
          <p:nvPr/>
        </p:nvPicPr>
        <p:blipFill>
          <a:blip r:embed="rId4"/>
          <a:stretch>
            <a:fillRect/>
          </a:stretch>
        </p:blipFill>
        <p:spPr>
          <a:xfrm>
            <a:off x="13888736" y="7361922"/>
            <a:ext cx="3432345" cy="1291975"/>
          </a:xfrm>
          <a:prstGeom prst="rect">
            <a:avLst/>
          </a:prstGeom>
        </p:spPr>
      </p:pic>
      <p:sp>
        <p:nvSpPr>
          <p:cNvPr id="23" name="TextBox 20">
            <a:extLst>
              <a:ext uri="{FF2B5EF4-FFF2-40B4-BE49-F238E27FC236}">
                <a16:creationId xmlns:a16="http://schemas.microsoft.com/office/drawing/2014/main" id="{CFBD39B8-2935-5CED-36A4-2B7F67D016C7}"/>
              </a:ext>
            </a:extLst>
          </p:cNvPr>
          <p:cNvSpPr txBox="1"/>
          <p:nvPr/>
        </p:nvSpPr>
        <p:spPr>
          <a:xfrm>
            <a:off x="14018976" y="7784717"/>
            <a:ext cx="3276600" cy="488595"/>
          </a:xfrm>
          <a:prstGeom prst="rect">
            <a:avLst/>
          </a:prstGeom>
        </p:spPr>
        <p:txBody>
          <a:bodyPr wrap="square" lIns="0" tIns="0" rIns="0" bIns="0" rtlCol="0" anchor="t">
            <a:spAutoFit/>
          </a:bodyPr>
          <a:lstStyle/>
          <a:p>
            <a:pPr marL="0" marR="0" lvl="0" indent="0" algn="ctr" defTabSz="914400" rtl="0" eaLnBrk="1" fontAlgn="auto" latinLnBrk="0" hangingPunct="1">
              <a:lnSpc>
                <a:spcPts val="384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ne Little Font"/>
                <a:ea typeface="+mn-ea"/>
                <a:cs typeface="+mn-cs"/>
              </a:rPr>
              <a:t>Selective </a:t>
            </a:r>
            <a:r>
              <a:rPr kumimoji="0" lang="en-US" sz="3200" b="0" i="0" u="none" strike="noStrike" kern="1200" cap="none" spc="0" normalizeH="0" baseline="0" noProof="0" dirty="0" err="1">
                <a:ln>
                  <a:noFill/>
                </a:ln>
                <a:solidFill>
                  <a:srgbClr val="000000"/>
                </a:solidFill>
                <a:effectLst/>
                <a:uLnTx/>
                <a:uFillTx/>
                <a:latin typeface="One Little Font"/>
                <a:ea typeface="+mn-ea"/>
                <a:cs typeface="+mn-cs"/>
              </a:rPr>
              <a:t>mutis</a:t>
            </a:r>
            <a:r>
              <a:rPr lang="en-US" sz="3200" dirty="0">
                <a:solidFill>
                  <a:srgbClr val="000000"/>
                </a:solidFill>
                <a:latin typeface="One Little Font"/>
              </a:rPr>
              <a:t>m</a:t>
            </a:r>
            <a:endParaRPr kumimoji="0" lang="en-US" sz="3200" b="0" i="0" u="none" strike="noStrike" kern="1200" cap="none" spc="0" normalizeH="0" baseline="0" noProof="0" dirty="0">
              <a:ln>
                <a:noFill/>
              </a:ln>
              <a:solidFill>
                <a:srgbClr val="000000"/>
              </a:solidFill>
              <a:effectLst/>
              <a:uLnTx/>
              <a:uFillTx/>
              <a:latin typeface="One Little Font"/>
              <a:ea typeface="+mn-ea"/>
              <a:cs typeface="+mn-cs"/>
            </a:endParaRPr>
          </a:p>
        </p:txBody>
      </p:sp>
    </p:spTree>
    <p:extLst>
      <p:ext uri="{BB962C8B-B14F-4D97-AF65-F5344CB8AC3E}">
        <p14:creationId xmlns:p14="http://schemas.microsoft.com/office/powerpoint/2010/main" val="1624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5" grpId="0"/>
      <p:bldP spid="17"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95FB7C-1E0B-9EC8-52E7-7E47168A077F}"/>
              </a:ext>
            </a:extLst>
          </p:cNvPr>
          <p:cNvPicPr>
            <a:picLocks noChangeAspect="1"/>
          </p:cNvPicPr>
          <p:nvPr/>
        </p:nvPicPr>
        <p:blipFill>
          <a:blip r:embed="rId2"/>
          <a:stretch>
            <a:fillRect/>
          </a:stretch>
        </p:blipFill>
        <p:spPr>
          <a:xfrm>
            <a:off x="-16239" y="114300"/>
            <a:ext cx="18288000" cy="1816608"/>
          </a:xfrm>
          <a:prstGeom prst="rect">
            <a:avLst/>
          </a:prstGeom>
        </p:spPr>
      </p:pic>
      <p:sp>
        <p:nvSpPr>
          <p:cNvPr id="3" name="TextBox 4">
            <a:extLst>
              <a:ext uri="{FF2B5EF4-FFF2-40B4-BE49-F238E27FC236}">
                <a16:creationId xmlns:a16="http://schemas.microsoft.com/office/drawing/2014/main" id="{DBE7E518-3D1F-1F31-49C6-77FA1EB41917}"/>
              </a:ext>
            </a:extLst>
          </p:cNvPr>
          <p:cNvSpPr txBox="1"/>
          <p:nvPr/>
        </p:nvSpPr>
        <p:spPr>
          <a:xfrm>
            <a:off x="381000" y="322852"/>
            <a:ext cx="17297400" cy="1357359"/>
          </a:xfrm>
          <a:prstGeom prst="rect">
            <a:avLst/>
          </a:prstGeom>
        </p:spPr>
        <p:txBody>
          <a:bodyPr wrap="square" lIns="0" tIns="0" rIns="0" bIns="0" rtlCol="0" anchor="t">
            <a:spAutoFit/>
          </a:bodyPr>
          <a:lstStyle/>
          <a:p>
            <a:pPr algn="l">
              <a:lnSpc>
                <a:spcPts val="10752"/>
              </a:lnSpc>
            </a:pPr>
            <a:r>
              <a:rPr lang="en-US" sz="8800" dirty="0">
                <a:solidFill>
                  <a:srgbClr val="000000"/>
                </a:solidFill>
                <a:latin typeface="Tropika"/>
              </a:rPr>
              <a:t>Risk factors – What can cause anxiety?</a:t>
            </a:r>
          </a:p>
        </p:txBody>
      </p:sp>
      <p:sp>
        <p:nvSpPr>
          <p:cNvPr id="4" name="TextBox 19">
            <a:extLst>
              <a:ext uri="{FF2B5EF4-FFF2-40B4-BE49-F238E27FC236}">
                <a16:creationId xmlns:a16="http://schemas.microsoft.com/office/drawing/2014/main" id="{DA701237-E2D2-21DE-A316-139F9F48CB91}"/>
              </a:ext>
            </a:extLst>
          </p:cNvPr>
          <p:cNvSpPr txBox="1"/>
          <p:nvPr/>
        </p:nvSpPr>
        <p:spPr>
          <a:xfrm>
            <a:off x="2130580" y="3162300"/>
            <a:ext cx="12288083" cy="2711320"/>
          </a:xfrm>
          <a:prstGeom prst="rect">
            <a:avLst/>
          </a:prstGeom>
        </p:spPr>
        <p:txBody>
          <a:bodyPr wrap="square" lIns="0" tIns="0" rIns="0" bIns="0" rtlCol="0" anchor="t">
            <a:spAutoFit/>
          </a:bodyPr>
          <a:lstStyle/>
          <a:p>
            <a:pPr marL="0" lvl="0" indent="0" algn="l">
              <a:lnSpc>
                <a:spcPts val="2976"/>
              </a:lnSpc>
              <a:spcBef>
                <a:spcPct val="0"/>
              </a:spcBef>
            </a:pPr>
            <a:r>
              <a:rPr lang="en-US" sz="2976" b="1" u="sng" dirty="0">
                <a:solidFill>
                  <a:srgbClr val="000000"/>
                </a:solidFill>
                <a:latin typeface="One Little Font"/>
              </a:rPr>
              <a:t>Biological factors</a:t>
            </a:r>
          </a:p>
          <a:p>
            <a:pPr marL="457200" lvl="0" indent="-457200">
              <a:lnSpc>
                <a:spcPts val="2976"/>
              </a:lnSpc>
              <a:spcBef>
                <a:spcPct val="0"/>
              </a:spcBef>
              <a:buFont typeface="Arial" panose="020B0604020202020204" pitchFamily="34" charset="0"/>
              <a:buChar char="•"/>
            </a:pPr>
            <a:r>
              <a:rPr lang="en-US" sz="2976" b="1" dirty="0">
                <a:solidFill>
                  <a:srgbClr val="000000"/>
                </a:solidFill>
                <a:latin typeface="One Little Font"/>
              </a:rPr>
              <a:t>Genetics</a:t>
            </a:r>
            <a:r>
              <a:rPr lang="en-US" sz="2976" dirty="0">
                <a:solidFill>
                  <a:srgbClr val="000000"/>
                </a:solidFill>
                <a:latin typeface="One Little Font"/>
              </a:rPr>
              <a:t> - </a:t>
            </a:r>
            <a:r>
              <a:rPr lang="en-GB" sz="2976" dirty="0">
                <a:solidFill>
                  <a:srgbClr val="000000"/>
                </a:solidFill>
                <a:latin typeface="One Little Font"/>
              </a:rPr>
              <a:t> Research has shown that anxiety disorders are more likely in children whose parents also have anxiety or other mental health problem. </a:t>
            </a:r>
          </a:p>
          <a:p>
            <a:pPr marL="457200" lvl="0" indent="-457200">
              <a:lnSpc>
                <a:spcPts val="2976"/>
              </a:lnSpc>
              <a:spcBef>
                <a:spcPct val="0"/>
              </a:spcBef>
              <a:buFont typeface="Arial" panose="020B0604020202020204" pitchFamily="34" charset="0"/>
              <a:buChar char="•"/>
            </a:pPr>
            <a:r>
              <a:rPr lang="en-GB" sz="2976" b="1" dirty="0">
                <a:solidFill>
                  <a:srgbClr val="000000"/>
                </a:solidFill>
                <a:latin typeface="One Little Font"/>
              </a:rPr>
              <a:t>Personality</a:t>
            </a:r>
            <a:r>
              <a:rPr lang="en-GB" sz="2976" dirty="0">
                <a:solidFill>
                  <a:srgbClr val="000000"/>
                </a:solidFill>
                <a:latin typeface="One Little Font"/>
              </a:rPr>
              <a:t> - We are all born with a particular genetic makeup and temperament / personality. Some of us are naturally more sensitive to anxiety or have a shy temperament and this can make us more vulnerable to experiencing problematic anxiety.</a:t>
            </a:r>
            <a:endParaRPr lang="en-US" sz="2976" dirty="0">
              <a:solidFill>
                <a:srgbClr val="000000"/>
              </a:solidFill>
              <a:latin typeface="One Little Font"/>
            </a:endParaRPr>
          </a:p>
        </p:txBody>
      </p:sp>
      <p:pic>
        <p:nvPicPr>
          <p:cNvPr id="1026" name="Picture 2" descr="630+ Family Genetics Illustrations, Royalty-Free Vector Graphics &amp; Clip Art  - iStock | Generations, Family tree, Dna">
            <a:extLst>
              <a:ext uri="{FF2B5EF4-FFF2-40B4-BE49-F238E27FC236}">
                <a16:creationId xmlns:a16="http://schemas.microsoft.com/office/drawing/2014/main" id="{52E026EE-D07C-817D-2D4F-6CE4B8A0A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6328763"/>
            <a:ext cx="2029151" cy="2029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9">
            <a:extLst>
              <a:ext uri="{FF2B5EF4-FFF2-40B4-BE49-F238E27FC236}">
                <a16:creationId xmlns:a16="http://schemas.microsoft.com/office/drawing/2014/main" id="{360CA8F8-B010-86E0-B4E8-37FDC128462B}"/>
              </a:ext>
            </a:extLst>
          </p:cNvPr>
          <p:cNvSpPr txBox="1"/>
          <p:nvPr/>
        </p:nvSpPr>
        <p:spPr>
          <a:xfrm>
            <a:off x="2130580" y="6503531"/>
            <a:ext cx="12288083" cy="2711320"/>
          </a:xfrm>
          <a:prstGeom prst="rect">
            <a:avLst/>
          </a:prstGeom>
        </p:spPr>
        <p:txBody>
          <a:bodyPr wrap="square" lIns="0" tIns="0" rIns="0" bIns="0" rtlCol="0" anchor="t">
            <a:spAutoFit/>
          </a:bodyPr>
          <a:lstStyle/>
          <a:p>
            <a:pPr marL="0" lvl="0" indent="0" algn="l">
              <a:lnSpc>
                <a:spcPts val="2976"/>
              </a:lnSpc>
              <a:spcBef>
                <a:spcPct val="0"/>
              </a:spcBef>
            </a:pPr>
            <a:r>
              <a:rPr lang="en-US" sz="2976" b="1" u="sng" dirty="0">
                <a:solidFill>
                  <a:srgbClr val="000000"/>
                </a:solidFill>
                <a:latin typeface="One Little Font"/>
              </a:rPr>
              <a:t>Traumatic / stressful events</a:t>
            </a:r>
          </a:p>
          <a:p>
            <a:pPr marL="457200" lvl="0" indent="-457200" algn="l">
              <a:lnSpc>
                <a:spcPts val="2976"/>
              </a:lnSpc>
              <a:spcBef>
                <a:spcPct val="0"/>
              </a:spcBef>
              <a:buFont typeface="Arial" panose="020B0604020202020204" pitchFamily="34" charset="0"/>
              <a:buChar char="•"/>
            </a:pPr>
            <a:r>
              <a:rPr lang="en-US" sz="2976" dirty="0">
                <a:solidFill>
                  <a:srgbClr val="000000"/>
                </a:solidFill>
                <a:latin typeface="One Little Font"/>
              </a:rPr>
              <a:t>Parental separation</a:t>
            </a:r>
          </a:p>
          <a:p>
            <a:pPr marL="457200" lvl="0" indent="-457200" algn="l">
              <a:lnSpc>
                <a:spcPts val="2976"/>
              </a:lnSpc>
              <a:spcBef>
                <a:spcPct val="0"/>
              </a:spcBef>
              <a:buFont typeface="Arial" panose="020B0604020202020204" pitchFamily="34" charset="0"/>
              <a:buChar char="•"/>
            </a:pPr>
            <a:r>
              <a:rPr lang="en-US" sz="2976" dirty="0">
                <a:solidFill>
                  <a:srgbClr val="000000"/>
                </a:solidFill>
                <a:latin typeface="One Little Font"/>
              </a:rPr>
              <a:t>Bereavement</a:t>
            </a:r>
          </a:p>
          <a:p>
            <a:pPr marL="457200" lvl="0" indent="-457200" algn="l">
              <a:lnSpc>
                <a:spcPts val="2976"/>
              </a:lnSpc>
              <a:spcBef>
                <a:spcPct val="0"/>
              </a:spcBef>
              <a:buFont typeface="Arial" panose="020B0604020202020204" pitchFamily="34" charset="0"/>
              <a:buChar char="•"/>
            </a:pPr>
            <a:r>
              <a:rPr lang="en-US" sz="2976" dirty="0">
                <a:solidFill>
                  <a:srgbClr val="000000"/>
                </a:solidFill>
                <a:latin typeface="One Little Font"/>
              </a:rPr>
              <a:t>Abuse or neglect</a:t>
            </a:r>
          </a:p>
          <a:p>
            <a:pPr marL="457200" lvl="0" indent="-457200" algn="l">
              <a:lnSpc>
                <a:spcPts val="2976"/>
              </a:lnSpc>
              <a:spcBef>
                <a:spcPct val="0"/>
              </a:spcBef>
              <a:buFont typeface="Arial" panose="020B0604020202020204" pitchFamily="34" charset="0"/>
              <a:buChar char="•"/>
            </a:pPr>
            <a:r>
              <a:rPr lang="en-US" sz="2976" dirty="0">
                <a:solidFill>
                  <a:srgbClr val="000000"/>
                </a:solidFill>
                <a:latin typeface="One Little Font"/>
              </a:rPr>
              <a:t>Bullying</a:t>
            </a:r>
          </a:p>
          <a:p>
            <a:pPr marL="457200" lvl="0" indent="-457200" algn="l">
              <a:lnSpc>
                <a:spcPts val="2976"/>
              </a:lnSpc>
              <a:spcBef>
                <a:spcPct val="0"/>
              </a:spcBef>
              <a:buFont typeface="Arial" panose="020B0604020202020204" pitchFamily="34" charset="0"/>
              <a:buChar char="•"/>
            </a:pPr>
            <a:r>
              <a:rPr lang="en-US" sz="2976" dirty="0">
                <a:solidFill>
                  <a:srgbClr val="000000"/>
                </a:solidFill>
                <a:latin typeface="One Little Font"/>
              </a:rPr>
              <a:t>Financial issues</a:t>
            </a:r>
          </a:p>
          <a:p>
            <a:pPr marL="457200" lvl="0" indent="-457200" algn="l">
              <a:lnSpc>
                <a:spcPts val="2976"/>
              </a:lnSpc>
              <a:spcBef>
                <a:spcPct val="0"/>
              </a:spcBef>
              <a:buFont typeface="Arial" panose="020B0604020202020204" pitchFamily="34" charset="0"/>
              <a:buChar char="•"/>
            </a:pPr>
            <a:r>
              <a:rPr lang="en-US" sz="2976" dirty="0">
                <a:solidFill>
                  <a:srgbClr val="000000"/>
                </a:solidFill>
                <a:latin typeface="One Little Font"/>
              </a:rPr>
              <a:t>Long term illness / accidents</a:t>
            </a:r>
          </a:p>
        </p:txBody>
      </p:sp>
      <p:pic>
        <p:nvPicPr>
          <p:cNvPr id="6" name="Picture 5" descr="Free Stress Cliparts, Download Free Stress Cliparts png images, Free  ClipArts on Clipart Library">
            <a:extLst>
              <a:ext uri="{FF2B5EF4-FFF2-40B4-BE49-F238E27FC236}">
                <a16:creationId xmlns:a16="http://schemas.microsoft.com/office/drawing/2014/main" id="{2F05B187-D6ED-D990-C682-AE81377CA7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21" t="3463" r="6066" b="20064"/>
          <a:stretch/>
        </p:blipFill>
        <p:spPr bwMode="auto">
          <a:xfrm>
            <a:off x="12537917" y="6380261"/>
            <a:ext cx="2029152" cy="19180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17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F369BE57-0E65-77BC-D287-1D6072A9A2BB}"/>
              </a:ext>
            </a:extLst>
          </p:cNvPr>
          <p:cNvSpPr/>
          <p:nvPr/>
        </p:nvSpPr>
        <p:spPr>
          <a:xfrm>
            <a:off x="16742"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378142" y="538800"/>
            <a:ext cx="17714845" cy="948145"/>
          </a:xfrm>
          <a:prstGeom prst="rect">
            <a:avLst/>
          </a:prstGeom>
        </p:spPr>
        <p:txBody>
          <a:bodyPr wrap="square" lIns="0" tIns="0" rIns="0" bIns="0" rtlCol="0" anchor="t">
            <a:spAutoFit/>
          </a:bodyPr>
          <a:lstStyle/>
          <a:p>
            <a:pPr algn="ctr">
              <a:lnSpc>
                <a:spcPts val="7337"/>
              </a:lnSpc>
            </a:pPr>
            <a:r>
              <a:rPr lang="en-US" sz="6794" dirty="0">
                <a:solidFill>
                  <a:srgbClr val="000000"/>
                </a:solidFill>
                <a:latin typeface="Tropika"/>
              </a:rPr>
              <a:t>Signs that children may be struggling with anxiety...</a:t>
            </a:r>
          </a:p>
        </p:txBody>
      </p:sp>
      <p:sp>
        <p:nvSpPr>
          <p:cNvPr id="4" name="Freeform 4"/>
          <p:cNvSpPr/>
          <p:nvPr/>
        </p:nvSpPr>
        <p:spPr>
          <a:xfrm flipH="1">
            <a:off x="14226758" y="6775023"/>
            <a:ext cx="3958170" cy="3511977"/>
          </a:xfrm>
          <a:custGeom>
            <a:avLst/>
            <a:gdLst/>
            <a:ahLst/>
            <a:cxnLst/>
            <a:rect l="l" t="t" r="r" b="b"/>
            <a:pathLst>
              <a:path w="3958170" h="3511977">
                <a:moveTo>
                  <a:pt x="3958171" y="0"/>
                </a:moveTo>
                <a:lnTo>
                  <a:pt x="0" y="0"/>
                </a:lnTo>
                <a:lnTo>
                  <a:pt x="0" y="3511977"/>
                </a:lnTo>
                <a:lnTo>
                  <a:pt x="3958171" y="3511977"/>
                </a:lnTo>
                <a:lnTo>
                  <a:pt x="395817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7" name="Freeform 7"/>
          <p:cNvSpPr/>
          <p:nvPr/>
        </p:nvSpPr>
        <p:spPr>
          <a:xfrm>
            <a:off x="1457888" y="4181297"/>
            <a:ext cx="4129847" cy="1228752"/>
          </a:xfrm>
          <a:custGeom>
            <a:avLst/>
            <a:gdLst/>
            <a:ahLst/>
            <a:cxnLst/>
            <a:rect l="l" t="t" r="r" b="b"/>
            <a:pathLst>
              <a:path w="4129847" h="1228752">
                <a:moveTo>
                  <a:pt x="0" y="0"/>
                </a:moveTo>
                <a:lnTo>
                  <a:pt x="4129847" y="0"/>
                </a:lnTo>
                <a:lnTo>
                  <a:pt x="4129847" y="1228752"/>
                </a:lnTo>
                <a:lnTo>
                  <a:pt x="0" y="122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8" name="TextBox 8"/>
          <p:cNvSpPr txBox="1"/>
          <p:nvPr/>
        </p:nvSpPr>
        <p:spPr>
          <a:xfrm>
            <a:off x="1561369" y="4324295"/>
            <a:ext cx="3739145" cy="948978"/>
          </a:xfrm>
          <a:prstGeom prst="rect">
            <a:avLst/>
          </a:prstGeom>
        </p:spPr>
        <p:txBody>
          <a:bodyPr wrap="square" lIns="0" tIns="0" rIns="0" bIns="0" rtlCol="0" anchor="t">
            <a:spAutoFit/>
          </a:bodyPr>
          <a:lstStyle/>
          <a:p>
            <a:pPr algn="ctr">
              <a:lnSpc>
                <a:spcPts val="3687"/>
              </a:lnSpc>
            </a:pPr>
            <a:r>
              <a:rPr lang="en-US" sz="2633" dirty="0">
                <a:solidFill>
                  <a:srgbClr val="000000"/>
                </a:solidFill>
                <a:latin typeface="One Little Font"/>
              </a:rPr>
              <a:t>School refusal – impact on attendance</a:t>
            </a:r>
          </a:p>
        </p:txBody>
      </p:sp>
      <p:sp>
        <p:nvSpPr>
          <p:cNvPr id="13" name="Freeform 13"/>
          <p:cNvSpPr/>
          <p:nvPr/>
        </p:nvSpPr>
        <p:spPr>
          <a:xfrm>
            <a:off x="13190170" y="2220446"/>
            <a:ext cx="4507681" cy="1330852"/>
          </a:xfrm>
          <a:custGeom>
            <a:avLst/>
            <a:gdLst/>
            <a:ahLst/>
            <a:cxnLst/>
            <a:rect l="l" t="t" r="r" b="b"/>
            <a:pathLst>
              <a:path w="5073592" h="1509543">
                <a:moveTo>
                  <a:pt x="0" y="0"/>
                </a:moveTo>
                <a:lnTo>
                  <a:pt x="5073591" y="0"/>
                </a:lnTo>
                <a:lnTo>
                  <a:pt x="5073591" y="1509543"/>
                </a:lnTo>
                <a:lnTo>
                  <a:pt x="0" y="1509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4" name="TextBox 14"/>
          <p:cNvSpPr txBox="1"/>
          <p:nvPr/>
        </p:nvSpPr>
        <p:spPr>
          <a:xfrm>
            <a:off x="13190171" y="2503839"/>
            <a:ext cx="4507680" cy="904655"/>
          </a:xfrm>
          <a:prstGeom prst="rect">
            <a:avLst/>
          </a:prstGeom>
        </p:spPr>
        <p:txBody>
          <a:bodyPr lIns="0" tIns="0" rIns="0" bIns="0" rtlCol="0" anchor="t">
            <a:spAutoFit/>
          </a:bodyPr>
          <a:lstStyle/>
          <a:p>
            <a:pPr algn="ctr">
              <a:lnSpc>
                <a:spcPts val="3687"/>
              </a:lnSpc>
            </a:pPr>
            <a:r>
              <a:rPr lang="en-US" sz="2633" dirty="0">
                <a:solidFill>
                  <a:srgbClr val="000000"/>
                </a:solidFill>
                <a:latin typeface="One Little Font"/>
              </a:rPr>
              <a:t>Low self esteem and/or lack of confidence </a:t>
            </a:r>
          </a:p>
        </p:txBody>
      </p:sp>
      <p:sp>
        <p:nvSpPr>
          <p:cNvPr id="15" name="Freeform 15"/>
          <p:cNvSpPr/>
          <p:nvPr/>
        </p:nvSpPr>
        <p:spPr>
          <a:xfrm>
            <a:off x="6705600" y="4181297"/>
            <a:ext cx="5073592" cy="1509543"/>
          </a:xfrm>
          <a:custGeom>
            <a:avLst/>
            <a:gdLst/>
            <a:ahLst/>
            <a:cxnLst/>
            <a:rect l="l" t="t" r="r" b="b"/>
            <a:pathLst>
              <a:path w="5073592" h="1509543">
                <a:moveTo>
                  <a:pt x="0" y="0"/>
                </a:moveTo>
                <a:lnTo>
                  <a:pt x="5073592" y="0"/>
                </a:lnTo>
                <a:lnTo>
                  <a:pt x="5073592" y="1509543"/>
                </a:lnTo>
                <a:lnTo>
                  <a:pt x="0" y="1509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6" name="TextBox 16"/>
          <p:cNvSpPr txBox="1"/>
          <p:nvPr/>
        </p:nvSpPr>
        <p:spPr>
          <a:xfrm>
            <a:off x="6988556" y="4277927"/>
            <a:ext cx="4507680" cy="1346522"/>
          </a:xfrm>
          <a:prstGeom prst="rect">
            <a:avLst/>
          </a:prstGeom>
        </p:spPr>
        <p:txBody>
          <a:bodyPr lIns="0" tIns="0" rIns="0" bIns="0" rtlCol="0" anchor="t">
            <a:spAutoFit/>
          </a:bodyPr>
          <a:lstStyle/>
          <a:p>
            <a:pPr algn="ctr">
              <a:lnSpc>
                <a:spcPts val="3547"/>
              </a:lnSpc>
            </a:pPr>
            <a:r>
              <a:rPr lang="en-US" sz="2533" dirty="0">
                <a:solidFill>
                  <a:srgbClr val="000000"/>
                </a:solidFill>
                <a:latin typeface="One Little Font"/>
              </a:rPr>
              <a:t>Display greater reliance upon family members e.g. separation anxiety</a:t>
            </a:r>
          </a:p>
        </p:txBody>
      </p:sp>
      <p:sp>
        <p:nvSpPr>
          <p:cNvPr id="19" name="Freeform 19"/>
          <p:cNvSpPr/>
          <p:nvPr/>
        </p:nvSpPr>
        <p:spPr>
          <a:xfrm>
            <a:off x="12897057" y="4221017"/>
            <a:ext cx="4628107" cy="1138833"/>
          </a:xfrm>
          <a:custGeom>
            <a:avLst/>
            <a:gdLst/>
            <a:ahLst/>
            <a:cxnLst/>
            <a:rect l="l" t="t" r="r" b="b"/>
            <a:pathLst>
              <a:path w="5073592" h="1509543">
                <a:moveTo>
                  <a:pt x="0" y="0"/>
                </a:moveTo>
                <a:lnTo>
                  <a:pt x="5073592" y="0"/>
                </a:lnTo>
                <a:lnTo>
                  <a:pt x="5073592" y="1509543"/>
                </a:lnTo>
                <a:lnTo>
                  <a:pt x="0" y="15095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0" name="TextBox 20"/>
          <p:cNvSpPr txBox="1"/>
          <p:nvPr/>
        </p:nvSpPr>
        <p:spPr>
          <a:xfrm>
            <a:off x="13017484" y="4411889"/>
            <a:ext cx="4507680" cy="897682"/>
          </a:xfrm>
          <a:prstGeom prst="rect">
            <a:avLst/>
          </a:prstGeom>
        </p:spPr>
        <p:txBody>
          <a:bodyPr lIns="0" tIns="0" rIns="0" bIns="0" rtlCol="0" anchor="t">
            <a:spAutoFit/>
          </a:bodyPr>
          <a:lstStyle/>
          <a:p>
            <a:pPr algn="ctr">
              <a:lnSpc>
                <a:spcPts val="3547"/>
              </a:lnSpc>
            </a:pPr>
            <a:r>
              <a:rPr lang="en-US" sz="2533" dirty="0">
                <a:solidFill>
                  <a:srgbClr val="000000"/>
                </a:solidFill>
                <a:latin typeface="One Little Font"/>
              </a:rPr>
              <a:t>Struggling with peer relationships and/or social situations.</a:t>
            </a:r>
          </a:p>
        </p:txBody>
      </p:sp>
      <p:sp>
        <p:nvSpPr>
          <p:cNvPr id="21" name="Freeform 21"/>
          <p:cNvSpPr/>
          <p:nvPr/>
        </p:nvSpPr>
        <p:spPr>
          <a:xfrm>
            <a:off x="6525570" y="2309372"/>
            <a:ext cx="5470964" cy="1306439"/>
          </a:xfrm>
          <a:custGeom>
            <a:avLst/>
            <a:gdLst/>
            <a:ahLst/>
            <a:cxnLst/>
            <a:rect l="l" t="t" r="r" b="b"/>
            <a:pathLst>
              <a:path w="6636131" h="1974445">
                <a:moveTo>
                  <a:pt x="0" y="0"/>
                </a:moveTo>
                <a:lnTo>
                  <a:pt x="6636131" y="0"/>
                </a:lnTo>
                <a:lnTo>
                  <a:pt x="6636131" y="1974445"/>
                </a:lnTo>
                <a:lnTo>
                  <a:pt x="0" y="19744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2" name="TextBox 22"/>
          <p:cNvSpPr txBox="1"/>
          <p:nvPr/>
        </p:nvSpPr>
        <p:spPr>
          <a:xfrm>
            <a:off x="6273508" y="2488103"/>
            <a:ext cx="6115023" cy="948978"/>
          </a:xfrm>
          <a:prstGeom prst="rect">
            <a:avLst/>
          </a:prstGeom>
        </p:spPr>
        <p:txBody>
          <a:bodyPr lIns="0" tIns="0" rIns="0" bIns="0" rtlCol="0" anchor="t">
            <a:spAutoFit/>
          </a:bodyPr>
          <a:lstStyle/>
          <a:p>
            <a:pPr algn="ctr">
              <a:lnSpc>
                <a:spcPts val="3687"/>
              </a:lnSpc>
            </a:pPr>
            <a:r>
              <a:rPr lang="en-US" sz="2633" dirty="0">
                <a:solidFill>
                  <a:srgbClr val="000000"/>
                </a:solidFill>
                <a:latin typeface="One Little Font"/>
              </a:rPr>
              <a:t>stomachache, sickness, headache or complaining of feeling ill</a:t>
            </a:r>
          </a:p>
        </p:txBody>
      </p:sp>
      <p:sp>
        <p:nvSpPr>
          <p:cNvPr id="23" name="Freeform 23"/>
          <p:cNvSpPr/>
          <p:nvPr/>
        </p:nvSpPr>
        <p:spPr>
          <a:xfrm>
            <a:off x="774800" y="2220446"/>
            <a:ext cx="4482530" cy="1333685"/>
          </a:xfrm>
          <a:custGeom>
            <a:avLst/>
            <a:gdLst/>
            <a:ahLst/>
            <a:cxnLst/>
            <a:rect l="l" t="t" r="r" b="b"/>
            <a:pathLst>
              <a:path w="4482530" h="1333685">
                <a:moveTo>
                  <a:pt x="0" y="0"/>
                </a:moveTo>
                <a:lnTo>
                  <a:pt x="4482531" y="0"/>
                </a:lnTo>
                <a:lnTo>
                  <a:pt x="4482531" y="1333685"/>
                </a:lnTo>
                <a:lnTo>
                  <a:pt x="0" y="1333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4" name="TextBox 24"/>
          <p:cNvSpPr txBox="1"/>
          <p:nvPr/>
        </p:nvSpPr>
        <p:spPr>
          <a:xfrm>
            <a:off x="774800" y="2415911"/>
            <a:ext cx="4482530" cy="948978"/>
          </a:xfrm>
          <a:prstGeom prst="rect">
            <a:avLst/>
          </a:prstGeom>
        </p:spPr>
        <p:txBody>
          <a:bodyPr lIns="0" tIns="0" rIns="0" bIns="0" rtlCol="0" anchor="t">
            <a:spAutoFit/>
          </a:bodyPr>
          <a:lstStyle/>
          <a:p>
            <a:pPr algn="ctr">
              <a:lnSpc>
                <a:spcPts val="3687"/>
              </a:lnSpc>
            </a:pPr>
            <a:r>
              <a:rPr lang="en-US" sz="2633" dirty="0">
                <a:solidFill>
                  <a:srgbClr val="000000"/>
                </a:solidFill>
                <a:latin typeface="One Little Font"/>
              </a:rPr>
              <a:t>Emotional dysregulation or distress e.g. crying or screaming</a:t>
            </a:r>
          </a:p>
        </p:txBody>
      </p:sp>
      <p:sp>
        <p:nvSpPr>
          <p:cNvPr id="10" name="Freeform 7">
            <a:extLst>
              <a:ext uri="{FF2B5EF4-FFF2-40B4-BE49-F238E27FC236}">
                <a16:creationId xmlns:a16="http://schemas.microsoft.com/office/drawing/2014/main" id="{D05E559A-B321-979D-AFF3-CD25BC4A4E62}"/>
              </a:ext>
            </a:extLst>
          </p:cNvPr>
          <p:cNvSpPr/>
          <p:nvPr/>
        </p:nvSpPr>
        <p:spPr>
          <a:xfrm>
            <a:off x="413598" y="6405260"/>
            <a:ext cx="4129847" cy="1228752"/>
          </a:xfrm>
          <a:custGeom>
            <a:avLst/>
            <a:gdLst/>
            <a:ahLst/>
            <a:cxnLst/>
            <a:rect l="l" t="t" r="r" b="b"/>
            <a:pathLst>
              <a:path w="4129847" h="1228752">
                <a:moveTo>
                  <a:pt x="0" y="0"/>
                </a:moveTo>
                <a:lnTo>
                  <a:pt x="4129847" y="0"/>
                </a:lnTo>
                <a:lnTo>
                  <a:pt x="4129847" y="1228752"/>
                </a:lnTo>
                <a:lnTo>
                  <a:pt x="0" y="122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7" name="TextBox 8">
            <a:extLst>
              <a:ext uri="{FF2B5EF4-FFF2-40B4-BE49-F238E27FC236}">
                <a16:creationId xmlns:a16="http://schemas.microsoft.com/office/drawing/2014/main" id="{D9050DC5-2B41-0272-5CD5-D9B97EDDAE37}"/>
              </a:ext>
            </a:extLst>
          </p:cNvPr>
          <p:cNvSpPr txBox="1"/>
          <p:nvPr/>
        </p:nvSpPr>
        <p:spPr>
          <a:xfrm>
            <a:off x="517079" y="6548258"/>
            <a:ext cx="3739145" cy="948978"/>
          </a:xfrm>
          <a:prstGeom prst="rect">
            <a:avLst/>
          </a:prstGeom>
        </p:spPr>
        <p:txBody>
          <a:bodyPr wrap="square" lIns="0" tIns="0" rIns="0" bIns="0" rtlCol="0" anchor="t">
            <a:spAutoFit/>
          </a:bodyPr>
          <a:lstStyle/>
          <a:p>
            <a:pPr algn="ctr">
              <a:lnSpc>
                <a:spcPts val="3687"/>
              </a:lnSpc>
            </a:pPr>
            <a:r>
              <a:rPr lang="en-US" sz="2633" dirty="0">
                <a:solidFill>
                  <a:srgbClr val="000000"/>
                </a:solidFill>
                <a:latin typeface="One Little Font"/>
              </a:rPr>
              <a:t>Avoidance of difficult or new situations</a:t>
            </a:r>
          </a:p>
        </p:txBody>
      </p:sp>
      <p:sp>
        <p:nvSpPr>
          <p:cNvPr id="18" name="Freeform 7">
            <a:extLst>
              <a:ext uri="{FF2B5EF4-FFF2-40B4-BE49-F238E27FC236}">
                <a16:creationId xmlns:a16="http://schemas.microsoft.com/office/drawing/2014/main" id="{8A78AA0A-BEE3-B2CF-C5D4-7A1C30DBAAA7}"/>
              </a:ext>
            </a:extLst>
          </p:cNvPr>
          <p:cNvSpPr/>
          <p:nvPr/>
        </p:nvSpPr>
        <p:spPr>
          <a:xfrm>
            <a:off x="5438642" y="6351759"/>
            <a:ext cx="4129847" cy="1228752"/>
          </a:xfrm>
          <a:custGeom>
            <a:avLst/>
            <a:gdLst/>
            <a:ahLst/>
            <a:cxnLst/>
            <a:rect l="l" t="t" r="r" b="b"/>
            <a:pathLst>
              <a:path w="4129847" h="1228752">
                <a:moveTo>
                  <a:pt x="0" y="0"/>
                </a:moveTo>
                <a:lnTo>
                  <a:pt x="4129847" y="0"/>
                </a:lnTo>
                <a:lnTo>
                  <a:pt x="4129847" y="1228752"/>
                </a:lnTo>
                <a:lnTo>
                  <a:pt x="0" y="122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5" name="TextBox 8">
            <a:extLst>
              <a:ext uri="{FF2B5EF4-FFF2-40B4-BE49-F238E27FC236}">
                <a16:creationId xmlns:a16="http://schemas.microsoft.com/office/drawing/2014/main" id="{FCADB09E-4B81-DAF6-D0E5-D867D5A68884}"/>
              </a:ext>
            </a:extLst>
          </p:cNvPr>
          <p:cNvSpPr txBox="1"/>
          <p:nvPr/>
        </p:nvSpPr>
        <p:spPr>
          <a:xfrm>
            <a:off x="5542123" y="6494757"/>
            <a:ext cx="3739145" cy="948978"/>
          </a:xfrm>
          <a:prstGeom prst="rect">
            <a:avLst/>
          </a:prstGeom>
        </p:spPr>
        <p:txBody>
          <a:bodyPr wrap="square" lIns="0" tIns="0" rIns="0" bIns="0" rtlCol="0" anchor="t">
            <a:spAutoFit/>
          </a:bodyPr>
          <a:lstStyle/>
          <a:p>
            <a:pPr algn="ctr">
              <a:lnSpc>
                <a:spcPts val="3687"/>
              </a:lnSpc>
            </a:pPr>
            <a:r>
              <a:rPr lang="en-US" sz="2633" dirty="0">
                <a:solidFill>
                  <a:srgbClr val="000000"/>
                </a:solidFill>
                <a:latin typeface="One Little Font"/>
              </a:rPr>
              <a:t>Seeming distracted or preoccupied</a:t>
            </a:r>
          </a:p>
        </p:txBody>
      </p:sp>
      <p:sp>
        <p:nvSpPr>
          <p:cNvPr id="26" name="Freeform 7">
            <a:extLst>
              <a:ext uri="{FF2B5EF4-FFF2-40B4-BE49-F238E27FC236}">
                <a16:creationId xmlns:a16="http://schemas.microsoft.com/office/drawing/2014/main" id="{D91B4F1F-F0D9-F059-8509-90B31ADC40CB}"/>
              </a:ext>
            </a:extLst>
          </p:cNvPr>
          <p:cNvSpPr/>
          <p:nvPr/>
        </p:nvSpPr>
        <p:spPr>
          <a:xfrm>
            <a:off x="10463686" y="6332431"/>
            <a:ext cx="4129847" cy="1228752"/>
          </a:xfrm>
          <a:custGeom>
            <a:avLst/>
            <a:gdLst/>
            <a:ahLst/>
            <a:cxnLst/>
            <a:rect l="l" t="t" r="r" b="b"/>
            <a:pathLst>
              <a:path w="4129847" h="1228752">
                <a:moveTo>
                  <a:pt x="0" y="0"/>
                </a:moveTo>
                <a:lnTo>
                  <a:pt x="4129847" y="0"/>
                </a:lnTo>
                <a:lnTo>
                  <a:pt x="4129847" y="1228752"/>
                </a:lnTo>
                <a:lnTo>
                  <a:pt x="0" y="122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7" name="TextBox 8">
            <a:extLst>
              <a:ext uri="{FF2B5EF4-FFF2-40B4-BE49-F238E27FC236}">
                <a16:creationId xmlns:a16="http://schemas.microsoft.com/office/drawing/2014/main" id="{A4669861-CB19-F224-E785-74F7F9020292}"/>
              </a:ext>
            </a:extLst>
          </p:cNvPr>
          <p:cNvSpPr txBox="1"/>
          <p:nvPr/>
        </p:nvSpPr>
        <p:spPr>
          <a:xfrm>
            <a:off x="10567167" y="6475429"/>
            <a:ext cx="3739145" cy="948978"/>
          </a:xfrm>
          <a:prstGeom prst="rect">
            <a:avLst/>
          </a:prstGeom>
        </p:spPr>
        <p:txBody>
          <a:bodyPr wrap="square" lIns="0" tIns="0" rIns="0" bIns="0" rtlCol="0" anchor="t">
            <a:spAutoFit/>
          </a:bodyPr>
          <a:lstStyle/>
          <a:p>
            <a:pPr algn="ctr">
              <a:lnSpc>
                <a:spcPts val="3687"/>
              </a:lnSpc>
            </a:pPr>
            <a:r>
              <a:rPr lang="en-US" sz="2633" dirty="0">
                <a:solidFill>
                  <a:srgbClr val="000000"/>
                </a:solidFill>
                <a:latin typeface="One Little Font"/>
              </a:rPr>
              <a:t>Difficulty concentrating, fidgeting, etc.</a:t>
            </a:r>
          </a:p>
        </p:txBody>
      </p:sp>
      <p:sp>
        <p:nvSpPr>
          <p:cNvPr id="28" name="Freeform 7">
            <a:extLst>
              <a:ext uri="{FF2B5EF4-FFF2-40B4-BE49-F238E27FC236}">
                <a16:creationId xmlns:a16="http://schemas.microsoft.com/office/drawing/2014/main" id="{D3201EFD-0C9B-F7AF-6740-1649A1C1CDB2}"/>
              </a:ext>
            </a:extLst>
          </p:cNvPr>
          <p:cNvSpPr/>
          <p:nvPr/>
        </p:nvSpPr>
        <p:spPr>
          <a:xfrm>
            <a:off x="2584739" y="8372874"/>
            <a:ext cx="4129847" cy="1228752"/>
          </a:xfrm>
          <a:custGeom>
            <a:avLst/>
            <a:gdLst/>
            <a:ahLst/>
            <a:cxnLst/>
            <a:rect l="l" t="t" r="r" b="b"/>
            <a:pathLst>
              <a:path w="4129847" h="1228752">
                <a:moveTo>
                  <a:pt x="0" y="0"/>
                </a:moveTo>
                <a:lnTo>
                  <a:pt x="4129847" y="0"/>
                </a:lnTo>
                <a:lnTo>
                  <a:pt x="4129847" y="1228752"/>
                </a:lnTo>
                <a:lnTo>
                  <a:pt x="0" y="122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29" name="TextBox 8">
            <a:extLst>
              <a:ext uri="{FF2B5EF4-FFF2-40B4-BE49-F238E27FC236}">
                <a16:creationId xmlns:a16="http://schemas.microsoft.com/office/drawing/2014/main" id="{914739D5-575C-7909-51B4-F08A515DB7E2}"/>
              </a:ext>
            </a:extLst>
          </p:cNvPr>
          <p:cNvSpPr txBox="1"/>
          <p:nvPr/>
        </p:nvSpPr>
        <p:spPr>
          <a:xfrm>
            <a:off x="2641381" y="8728848"/>
            <a:ext cx="3739145" cy="474489"/>
          </a:xfrm>
          <a:prstGeom prst="rect">
            <a:avLst/>
          </a:prstGeom>
        </p:spPr>
        <p:txBody>
          <a:bodyPr wrap="square" lIns="0" tIns="0" rIns="0" bIns="0" rtlCol="0" anchor="t">
            <a:spAutoFit/>
          </a:bodyPr>
          <a:lstStyle/>
          <a:p>
            <a:pPr algn="ctr">
              <a:lnSpc>
                <a:spcPts val="3687"/>
              </a:lnSpc>
            </a:pPr>
            <a:r>
              <a:rPr lang="en-US" sz="2633" dirty="0">
                <a:solidFill>
                  <a:srgbClr val="000000"/>
                </a:solidFill>
                <a:latin typeface="One Little Font"/>
              </a:rPr>
              <a:t>Seeking reassurance often</a:t>
            </a:r>
          </a:p>
        </p:txBody>
      </p:sp>
      <p:sp>
        <p:nvSpPr>
          <p:cNvPr id="32" name="Freeform 7">
            <a:extLst>
              <a:ext uri="{FF2B5EF4-FFF2-40B4-BE49-F238E27FC236}">
                <a16:creationId xmlns:a16="http://schemas.microsoft.com/office/drawing/2014/main" id="{91438AE4-0932-77D2-7238-C4C7F3E42DF5}"/>
              </a:ext>
            </a:extLst>
          </p:cNvPr>
          <p:cNvSpPr/>
          <p:nvPr/>
        </p:nvSpPr>
        <p:spPr>
          <a:xfrm>
            <a:off x="8802099" y="8342307"/>
            <a:ext cx="4129847" cy="1228752"/>
          </a:xfrm>
          <a:custGeom>
            <a:avLst/>
            <a:gdLst/>
            <a:ahLst/>
            <a:cxnLst/>
            <a:rect l="l" t="t" r="r" b="b"/>
            <a:pathLst>
              <a:path w="4129847" h="1228752">
                <a:moveTo>
                  <a:pt x="0" y="0"/>
                </a:moveTo>
                <a:lnTo>
                  <a:pt x="4129847" y="0"/>
                </a:lnTo>
                <a:lnTo>
                  <a:pt x="4129847" y="1228752"/>
                </a:lnTo>
                <a:lnTo>
                  <a:pt x="0" y="12287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33" name="TextBox 8">
            <a:extLst>
              <a:ext uri="{FF2B5EF4-FFF2-40B4-BE49-F238E27FC236}">
                <a16:creationId xmlns:a16="http://schemas.microsoft.com/office/drawing/2014/main" id="{D6EECB18-AF21-B0D0-B718-970C9DF86E87}"/>
              </a:ext>
            </a:extLst>
          </p:cNvPr>
          <p:cNvSpPr txBox="1"/>
          <p:nvPr/>
        </p:nvSpPr>
        <p:spPr>
          <a:xfrm>
            <a:off x="8905580" y="8485305"/>
            <a:ext cx="3739145" cy="948978"/>
          </a:xfrm>
          <a:prstGeom prst="rect">
            <a:avLst/>
          </a:prstGeom>
        </p:spPr>
        <p:txBody>
          <a:bodyPr wrap="square" lIns="0" tIns="0" rIns="0" bIns="0" rtlCol="0" anchor="t">
            <a:spAutoFit/>
          </a:bodyPr>
          <a:lstStyle/>
          <a:p>
            <a:pPr algn="ctr">
              <a:lnSpc>
                <a:spcPts val="3687"/>
              </a:lnSpc>
            </a:pPr>
            <a:r>
              <a:rPr lang="en-US" sz="2633" dirty="0">
                <a:solidFill>
                  <a:srgbClr val="000000"/>
                </a:solidFill>
                <a:latin typeface="One Little Font"/>
              </a:rPr>
              <a:t>Constantly worrying or having negative thoughts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p:bldP spid="15" grpId="0" animBg="1"/>
      <p:bldP spid="16" grpId="0"/>
      <p:bldP spid="19" grpId="0" animBg="1"/>
      <p:bldP spid="20" grpId="0"/>
      <p:bldP spid="21" grpId="0" animBg="1"/>
      <p:bldP spid="22" grpId="0"/>
      <p:bldP spid="23" grpId="0" animBg="1"/>
      <p:bldP spid="24" grpId="0"/>
      <p:bldP spid="10" grpId="0" animBg="1"/>
      <p:bldP spid="17" grpId="0"/>
      <p:bldP spid="18" grpId="0" animBg="1"/>
      <p:bldP spid="25" grpId="0"/>
      <p:bldP spid="26" grpId="0" animBg="1"/>
      <p:bldP spid="27" grpId="0"/>
      <p:bldP spid="28" grpId="0" animBg="1"/>
      <p:bldP spid="29"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35D23557-DED9-8A6B-FACB-395771FA7B1B}"/>
              </a:ext>
            </a:extLst>
          </p:cNvPr>
          <p:cNvSpPr/>
          <p:nvPr/>
        </p:nvSpPr>
        <p:spPr>
          <a:xfrm>
            <a:off x="4114799" y="740546"/>
            <a:ext cx="9137129" cy="8805908"/>
          </a:xfrm>
          <a:custGeom>
            <a:avLst/>
            <a:gdLst/>
            <a:ahLst/>
            <a:cxnLst/>
            <a:rect l="l" t="t" r="r" b="b"/>
            <a:pathLst>
              <a:path w="9137129" h="8805908">
                <a:moveTo>
                  <a:pt x="0" y="0"/>
                </a:moveTo>
                <a:lnTo>
                  <a:pt x="9137130" y="0"/>
                </a:lnTo>
                <a:lnTo>
                  <a:pt x="9137130" y="8805908"/>
                </a:lnTo>
                <a:lnTo>
                  <a:pt x="0" y="8805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18">
            <a:extLst>
              <a:ext uri="{FF2B5EF4-FFF2-40B4-BE49-F238E27FC236}">
                <a16:creationId xmlns:a16="http://schemas.microsoft.com/office/drawing/2014/main" id="{8CB7F3E0-B293-8C8A-4DC0-C8411B7C2657}"/>
              </a:ext>
            </a:extLst>
          </p:cNvPr>
          <p:cNvSpPr txBox="1"/>
          <p:nvPr/>
        </p:nvSpPr>
        <p:spPr>
          <a:xfrm>
            <a:off x="3352800" y="3252597"/>
            <a:ext cx="11582400" cy="3781805"/>
          </a:xfrm>
          <a:prstGeom prst="rect">
            <a:avLst/>
          </a:prstGeom>
        </p:spPr>
        <p:txBody>
          <a:bodyPr wrap="square" lIns="0" tIns="0" rIns="0" bIns="0" rtlCol="0" anchor="t">
            <a:spAutoFit/>
          </a:bodyPr>
          <a:lstStyle/>
          <a:p>
            <a:pPr algn="ctr">
              <a:lnSpc>
                <a:spcPts val="7337"/>
              </a:lnSpc>
            </a:pPr>
            <a:r>
              <a:rPr lang="en-US" sz="7490" dirty="0">
                <a:solidFill>
                  <a:srgbClr val="000000"/>
                </a:solidFill>
                <a:latin typeface="Tropika"/>
              </a:rPr>
              <a:t>Supporting children and young people to </a:t>
            </a:r>
            <a:r>
              <a:rPr lang="en-US" sz="7490" dirty="0" err="1">
                <a:solidFill>
                  <a:srgbClr val="000000"/>
                </a:solidFill>
                <a:latin typeface="Tropika"/>
              </a:rPr>
              <a:t>recognise</a:t>
            </a:r>
            <a:r>
              <a:rPr lang="en-US" sz="7490" dirty="0">
                <a:solidFill>
                  <a:srgbClr val="000000"/>
                </a:solidFill>
                <a:latin typeface="Tropika"/>
              </a:rPr>
              <a:t> their anxiety, what it is and what is keeping it going</a:t>
            </a:r>
          </a:p>
        </p:txBody>
      </p:sp>
    </p:spTree>
    <p:extLst>
      <p:ext uri="{BB962C8B-B14F-4D97-AF65-F5344CB8AC3E}">
        <p14:creationId xmlns:p14="http://schemas.microsoft.com/office/powerpoint/2010/main" val="40471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017738">
            <a:off x="1365234" y="3346632"/>
            <a:ext cx="878025" cy="1021702"/>
            <a:chOff x="0" y="0"/>
            <a:chExt cx="698500" cy="812800"/>
          </a:xfrm>
        </p:grpSpPr>
        <p:sp>
          <p:nvSpPr>
            <p:cNvPr id="4" name="Freeform 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C890A0"/>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120650"/>
              <a:ext cx="698500" cy="552450"/>
            </a:xfrm>
            <a:prstGeom prst="rect">
              <a:avLst/>
            </a:prstGeom>
          </p:spPr>
          <p:txBody>
            <a:bodyPr lIns="20451" tIns="20451" rIns="20451" bIns="20451" rtlCol="0" anchor="ctr"/>
            <a:lstStyle/>
            <a:p>
              <a:pPr marL="0" marR="0" lvl="0" indent="0" algn="ctr" defTabSz="914400" rtl="0" eaLnBrk="1" fontAlgn="auto" latinLnBrk="0" hangingPunct="1">
                <a:lnSpc>
                  <a:spcPts val="1260"/>
                </a:lnSpc>
                <a:spcBef>
                  <a:spcPct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p:cNvGrpSpPr/>
          <p:nvPr/>
        </p:nvGrpSpPr>
        <p:grpSpPr>
          <a:xfrm rot="2017738">
            <a:off x="1304395" y="4728579"/>
            <a:ext cx="878025" cy="1021702"/>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6CDB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120650"/>
              <a:ext cx="698500" cy="552450"/>
            </a:xfrm>
            <a:prstGeom prst="rect">
              <a:avLst/>
            </a:prstGeom>
          </p:spPr>
          <p:txBody>
            <a:bodyPr lIns="20451" tIns="20451" rIns="20451" bIns="20451" rtlCol="0" anchor="ctr"/>
            <a:lstStyle/>
            <a:p>
              <a:pPr marL="0" marR="0" lvl="0" indent="0" algn="ctr" defTabSz="914400" rtl="0" eaLnBrk="1" fontAlgn="auto" latinLnBrk="0" hangingPunct="1">
                <a:lnSpc>
                  <a:spcPts val="13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2017738">
            <a:off x="1304395" y="6158014"/>
            <a:ext cx="878025" cy="1021702"/>
            <a:chOff x="0" y="0"/>
            <a:chExt cx="698500" cy="812800"/>
          </a:xfrm>
        </p:grpSpPr>
        <p:sp>
          <p:nvSpPr>
            <p:cNvPr id="10" name="Freeform 1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CAE8DF"/>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120650"/>
              <a:ext cx="698500" cy="552450"/>
            </a:xfrm>
            <a:prstGeom prst="rect">
              <a:avLst/>
            </a:prstGeom>
          </p:spPr>
          <p:txBody>
            <a:bodyPr lIns="20451" tIns="20451" rIns="20451" bIns="20451" rtlCol="0" anchor="ctr"/>
            <a:lstStyle/>
            <a:p>
              <a:pPr marL="0" marR="0" lvl="0" indent="0" algn="ctr" defTabSz="914400" rtl="0" eaLnBrk="1" fontAlgn="auto" latinLnBrk="0" hangingPunct="1">
                <a:lnSpc>
                  <a:spcPts val="13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11658600" y="2657455"/>
            <a:ext cx="6219731" cy="2057805"/>
          </a:xfrm>
          <a:custGeom>
            <a:avLst/>
            <a:gdLst/>
            <a:ahLst/>
            <a:cxnLst/>
            <a:rect l="l" t="t" r="r" b="b"/>
            <a:pathLst>
              <a:path w="6219731" h="2057805">
                <a:moveTo>
                  <a:pt x="0" y="0"/>
                </a:moveTo>
                <a:lnTo>
                  <a:pt x="6219731" y="0"/>
                </a:lnTo>
                <a:lnTo>
                  <a:pt x="6219731" y="2057804"/>
                </a:lnTo>
                <a:lnTo>
                  <a:pt x="0" y="20578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p:cNvGrpSpPr/>
          <p:nvPr/>
        </p:nvGrpSpPr>
        <p:grpSpPr>
          <a:xfrm rot="2017738">
            <a:off x="1321493" y="7494710"/>
            <a:ext cx="878025" cy="1021702"/>
            <a:chOff x="0" y="0"/>
            <a:chExt cx="698500" cy="812800"/>
          </a:xfrm>
        </p:grpSpPr>
        <p:sp>
          <p:nvSpPr>
            <p:cNvPr id="15" name="Freeform 15"/>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F3C1"/>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120650"/>
              <a:ext cx="698500" cy="552450"/>
            </a:xfrm>
            <a:prstGeom prst="rect">
              <a:avLst/>
            </a:prstGeom>
          </p:spPr>
          <p:txBody>
            <a:bodyPr lIns="20451" tIns="20451" rIns="20451" bIns="20451" rtlCol="0" anchor="ctr"/>
            <a:lstStyle/>
            <a:p>
              <a:pPr marL="0" marR="0" lvl="0" indent="0" algn="ctr" defTabSz="914400" rtl="0" eaLnBrk="1" fontAlgn="auto" latinLnBrk="0" hangingPunct="1">
                <a:lnSpc>
                  <a:spcPts val="13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p:cNvSpPr/>
          <p:nvPr/>
        </p:nvSpPr>
        <p:spPr>
          <a:xfrm>
            <a:off x="14325600" y="8148722"/>
            <a:ext cx="1601725" cy="1392647"/>
          </a:xfrm>
          <a:custGeom>
            <a:avLst/>
            <a:gdLst/>
            <a:ahLst/>
            <a:cxnLst/>
            <a:rect l="l" t="t" r="r" b="b"/>
            <a:pathLst>
              <a:path w="3627652" h="3718596">
                <a:moveTo>
                  <a:pt x="0" y="0"/>
                </a:moveTo>
                <a:lnTo>
                  <a:pt x="3627652" y="0"/>
                </a:lnTo>
                <a:lnTo>
                  <a:pt x="3627652" y="3718596"/>
                </a:lnTo>
                <a:lnTo>
                  <a:pt x="0" y="371859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2647117" y="3238500"/>
            <a:ext cx="8417149" cy="1557158"/>
          </a:xfrm>
          <a:prstGeom prst="rect">
            <a:avLst/>
          </a:prstGeom>
        </p:spPr>
        <p:txBody>
          <a:bodyPr lIns="0" tIns="0" rIns="0" bIns="0" rtlCol="0" anchor="t">
            <a:spAutoFit/>
          </a:bodyPr>
          <a:lstStyle/>
          <a:p>
            <a:pPr marL="0" marR="0" lvl="0" indent="0" algn="l" defTabSz="914400" rtl="0" eaLnBrk="1" fontAlgn="auto" latinLnBrk="0" hangingPunct="1">
              <a:lnSpc>
                <a:spcPts val="2976"/>
              </a:lnSpc>
              <a:spcBef>
                <a:spcPct val="0"/>
              </a:spcBef>
              <a:spcAft>
                <a:spcPts val="0"/>
              </a:spcAft>
              <a:buClrTx/>
              <a:buSzTx/>
              <a:buFontTx/>
              <a:buNone/>
              <a:tabLst/>
              <a:defRPr/>
            </a:pPr>
            <a:r>
              <a:rPr kumimoji="0" lang="en-US" sz="2976" b="0" i="0" u="none" strike="noStrike" kern="1200" cap="none" spc="0" normalizeH="0" baseline="0" noProof="0" dirty="0">
                <a:ln>
                  <a:noFill/>
                </a:ln>
                <a:solidFill>
                  <a:srgbClr val="000000"/>
                </a:solidFill>
                <a:effectLst/>
                <a:uLnTx/>
                <a:uFillTx/>
                <a:latin typeface="One Little Font"/>
                <a:ea typeface="+mn-ea"/>
                <a:cs typeface="+mn-cs"/>
              </a:rPr>
              <a:t>Stress or anxiety is a natural response that has an evolutionary purpose linked to survival. This response, initiated by our brain, is called the Fight, flight or freeze response.</a:t>
            </a:r>
          </a:p>
        </p:txBody>
      </p:sp>
      <p:sp>
        <p:nvSpPr>
          <p:cNvPr id="20" name="TextBox 20"/>
          <p:cNvSpPr txBox="1"/>
          <p:nvPr/>
        </p:nvSpPr>
        <p:spPr>
          <a:xfrm>
            <a:off x="2612522" y="6190127"/>
            <a:ext cx="8526103" cy="1092147"/>
          </a:xfrm>
          <a:prstGeom prst="rect">
            <a:avLst/>
          </a:prstGeom>
        </p:spPr>
        <p:txBody>
          <a:bodyPr lIns="0" tIns="0" rIns="0" bIns="0" rtlCol="0" anchor="t">
            <a:spAutoFit/>
          </a:bodyPr>
          <a:lstStyle/>
          <a:p>
            <a:pPr marL="0" marR="0" lvl="0" indent="0" algn="l" defTabSz="914400" rtl="0" eaLnBrk="1" fontAlgn="auto" latinLnBrk="0" hangingPunct="1">
              <a:lnSpc>
                <a:spcPts val="2884"/>
              </a:lnSpc>
              <a:spcBef>
                <a:spcPct val="0"/>
              </a:spcBef>
              <a:spcAft>
                <a:spcPts val="0"/>
              </a:spcAft>
              <a:buClrTx/>
              <a:buSzTx/>
              <a:buFontTx/>
              <a:buNone/>
              <a:tabLst/>
              <a:defRPr/>
            </a:pPr>
            <a:r>
              <a:rPr kumimoji="0" lang="en-US" sz="2884" b="0" i="0" u="none" strike="noStrike" kern="1200" cap="none" spc="0" normalizeH="0" baseline="0" noProof="0">
                <a:ln>
                  <a:noFill/>
                </a:ln>
                <a:solidFill>
                  <a:srgbClr val="000000"/>
                </a:solidFill>
                <a:effectLst/>
                <a:uLnTx/>
                <a:uFillTx/>
                <a:latin typeface="One Little Font"/>
                <a:ea typeface="+mn-ea"/>
                <a:cs typeface="+mn-cs"/>
              </a:rPr>
              <a:t>However, anxiety becomes a problem when it stops us from doing day to day things or concentrating as we are too busy worrying.</a:t>
            </a:r>
          </a:p>
        </p:txBody>
      </p:sp>
      <p:sp>
        <p:nvSpPr>
          <p:cNvPr id="22" name="TextBox 22"/>
          <p:cNvSpPr txBox="1"/>
          <p:nvPr/>
        </p:nvSpPr>
        <p:spPr>
          <a:xfrm>
            <a:off x="2721477" y="4890735"/>
            <a:ext cx="8417149" cy="1092147"/>
          </a:xfrm>
          <a:prstGeom prst="rect">
            <a:avLst/>
          </a:prstGeom>
        </p:spPr>
        <p:txBody>
          <a:bodyPr lIns="0" tIns="0" rIns="0" bIns="0" rtlCol="0" anchor="t">
            <a:spAutoFit/>
          </a:bodyPr>
          <a:lstStyle/>
          <a:p>
            <a:pPr marL="0" marR="0" lvl="0" indent="0" algn="l" defTabSz="914400" rtl="0" eaLnBrk="1" fontAlgn="auto" latinLnBrk="0" hangingPunct="1">
              <a:lnSpc>
                <a:spcPts val="2884"/>
              </a:lnSpc>
              <a:spcBef>
                <a:spcPct val="0"/>
              </a:spcBef>
              <a:spcAft>
                <a:spcPts val="0"/>
              </a:spcAft>
              <a:buClrTx/>
              <a:buSzTx/>
              <a:buFontTx/>
              <a:buNone/>
              <a:tabLst/>
              <a:defRPr/>
            </a:pPr>
            <a:r>
              <a:rPr kumimoji="0" lang="en-US" sz="2884" b="0" i="0" u="none" strike="noStrike" kern="1200" cap="none" spc="0" normalizeH="0" baseline="0" noProof="0" dirty="0">
                <a:ln>
                  <a:noFill/>
                </a:ln>
                <a:solidFill>
                  <a:srgbClr val="000000"/>
                </a:solidFill>
                <a:effectLst/>
                <a:uLnTx/>
                <a:uFillTx/>
                <a:latin typeface="One Little Font"/>
                <a:ea typeface="+mn-ea"/>
                <a:cs typeface="+mn-cs"/>
              </a:rPr>
              <a:t>A little bit of anxiety is a good thing because it prepares our body for danger and helps us get things done (e.g., motivation to revise for an exam). </a:t>
            </a:r>
          </a:p>
        </p:txBody>
      </p:sp>
      <p:sp>
        <p:nvSpPr>
          <p:cNvPr id="23" name="TextBox 23"/>
          <p:cNvSpPr txBox="1"/>
          <p:nvPr/>
        </p:nvSpPr>
        <p:spPr>
          <a:xfrm>
            <a:off x="2667000" y="7581900"/>
            <a:ext cx="8526103" cy="1133644"/>
          </a:xfrm>
          <a:prstGeom prst="rect">
            <a:avLst/>
          </a:prstGeom>
        </p:spPr>
        <p:txBody>
          <a:bodyPr lIns="0" tIns="0" rIns="0" bIns="0" rtlCol="0" anchor="t">
            <a:spAutoFit/>
          </a:bodyPr>
          <a:lstStyle/>
          <a:p>
            <a:pPr marL="0" marR="0" lvl="0" indent="0" algn="l" defTabSz="914400" rtl="0" eaLnBrk="1" fontAlgn="auto" latinLnBrk="0" hangingPunct="1">
              <a:lnSpc>
                <a:spcPts val="2884"/>
              </a:lnSpc>
              <a:spcBef>
                <a:spcPct val="0"/>
              </a:spcBef>
              <a:spcAft>
                <a:spcPts val="0"/>
              </a:spcAft>
              <a:buClrTx/>
              <a:buSzTx/>
              <a:buFontTx/>
              <a:buNone/>
              <a:tabLst/>
              <a:defRPr/>
            </a:pPr>
            <a:r>
              <a:rPr kumimoji="0" lang="en-US" sz="2884" b="0" i="0" u="none" strike="noStrike" kern="1200" cap="none" spc="0" normalizeH="0" baseline="0" noProof="0" dirty="0">
                <a:ln>
                  <a:noFill/>
                </a:ln>
                <a:solidFill>
                  <a:srgbClr val="000000"/>
                </a:solidFill>
                <a:effectLst/>
                <a:uLnTx/>
                <a:uFillTx/>
                <a:latin typeface="One Little Font"/>
                <a:ea typeface="+mn-ea"/>
                <a:cs typeface="+mn-cs"/>
              </a:rPr>
              <a:t>A good way to think of anxiety is like a faulty smoke alarm: it is overly sensitive and goes off all the time, even when there isn’t a real danger.</a:t>
            </a:r>
          </a:p>
        </p:txBody>
      </p:sp>
      <p:sp>
        <p:nvSpPr>
          <p:cNvPr id="25" name="Freeform 12">
            <a:extLst>
              <a:ext uri="{FF2B5EF4-FFF2-40B4-BE49-F238E27FC236}">
                <a16:creationId xmlns:a16="http://schemas.microsoft.com/office/drawing/2014/main" id="{A2EAB21F-770C-9D86-39B7-58EFC976B501}"/>
              </a:ext>
            </a:extLst>
          </p:cNvPr>
          <p:cNvSpPr/>
          <p:nvPr/>
        </p:nvSpPr>
        <p:spPr>
          <a:xfrm>
            <a:off x="-96721" y="26590"/>
            <a:ext cx="18347458" cy="182203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18">
            <a:extLst>
              <a:ext uri="{FF2B5EF4-FFF2-40B4-BE49-F238E27FC236}">
                <a16:creationId xmlns:a16="http://schemas.microsoft.com/office/drawing/2014/main" id="{FE9BD9C3-E5DF-1B81-87FA-CCAC1C64485A}"/>
              </a:ext>
            </a:extLst>
          </p:cNvPr>
          <p:cNvSpPr txBox="1"/>
          <p:nvPr/>
        </p:nvSpPr>
        <p:spPr>
          <a:xfrm>
            <a:off x="-1828800" y="647210"/>
            <a:ext cx="16383000" cy="1020729"/>
          </a:xfrm>
          <a:prstGeom prst="rect">
            <a:avLst/>
          </a:prstGeom>
        </p:spPr>
        <p:txBody>
          <a:bodyPr wrap="square" lIns="0" tIns="0" rIns="0" bIns="0" rtlCol="0" anchor="t">
            <a:spAutoFit/>
          </a:bodyPr>
          <a:lstStyle/>
          <a:p>
            <a:pPr marL="0" marR="0" lvl="0" indent="0" algn="ctr" defTabSz="914400" rtl="0" eaLnBrk="1" fontAlgn="auto" latinLnBrk="0" hangingPunct="1">
              <a:lnSpc>
                <a:spcPts val="7337"/>
              </a:lnSpc>
              <a:spcBef>
                <a:spcPts val="0"/>
              </a:spcBef>
              <a:spcAft>
                <a:spcPts val="0"/>
              </a:spcAft>
              <a:buClrTx/>
              <a:buSzTx/>
              <a:buFontTx/>
              <a:buNone/>
              <a:tabLst/>
              <a:defRPr/>
            </a:pPr>
            <a:r>
              <a:rPr lang="en-US" sz="8800" dirty="0">
                <a:solidFill>
                  <a:srgbClr val="000000"/>
                </a:solidFill>
                <a:latin typeface="Tropika"/>
              </a:rPr>
              <a:t>Psychoeducation of anxiety</a:t>
            </a:r>
            <a:endParaRPr kumimoji="0" lang="en-US" sz="8800" b="0" i="0" u="none" strike="noStrike" kern="1200" cap="none" spc="0" normalizeH="0" baseline="0" noProof="0" dirty="0">
              <a:ln>
                <a:noFill/>
              </a:ln>
              <a:solidFill>
                <a:srgbClr val="000000"/>
              </a:solidFill>
              <a:effectLst/>
              <a:uLnTx/>
              <a:uFillTx/>
              <a:latin typeface="Tropika"/>
              <a:ea typeface="+mn-ea"/>
              <a:cs typeface="+mn-cs"/>
            </a:endParaRPr>
          </a:p>
        </p:txBody>
      </p:sp>
      <p:pic>
        <p:nvPicPr>
          <p:cNvPr id="2050" name="Picture 2" descr="A picture containing text, diagram, screenshot, plot&#10;&#10;Description automatically generated">
            <a:extLst>
              <a:ext uri="{FF2B5EF4-FFF2-40B4-BE49-F238E27FC236}">
                <a16:creationId xmlns:a16="http://schemas.microsoft.com/office/drawing/2014/main" id="{1DC32B4D-2C8B-EF72-A588-4BC11850DC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9093" y="4697221"/>
            <a:ext cx="5234738" cy="320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p:bldP spid="20"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131041" y="9113"/>
            <a:ext cx="6123868" cy="1502302"/>
          </a:xfrm>
          <a:custGeom>
            <a:avLst/>
            <a:gdLst/>
            <a:ahLst/>
            <a:cxnLst/>
            <a:rect l="l" t="t" r="r" b="b"/>
            <a:pathLst>
              <a:path w="6123868" h="1822032">
                <a:moveTo>
                  <a:pt x="0" y="0"/>
                </a:moveTo>
                <a:lnTo>
                  <a:pt x="6123867" y="0"/>
                </a:lnTo>
                <a:lnTo>
                  <a:pt x="6123867" y="1822032"/>
                </a:lnTo>
                <a:lnTo>
                  <a:pt x="0" y="1822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a:off x="-1910423" y="267153"/>
            <a:ext cx="9972342" cy="943991"/>
          </a:xfrm>
          <a:prstGeom prst="rect">
            <a:avLst/>
          </a:prstGeom>
        </p:spPr>
        <p:txBody>
          <a:bodyPr lIns="0" tIns="0" rIns="0" bIns="0" rtlCol="0" anchor="t">
            <a:spAutoFit/>
          </a:bodyPr>
          <a:lstStyle/>
          <a:p>
            <a:pPr algn="ctr">
              <a:lnSpc>
                <a:spcPts val="7337"/>
              </a:lnSpc>
            </a:pPr>
            <a:r>
              <a:rPr lang="en-US" sz="6794" dirty="0">
                <a:solidFill>
                  <a:srgbClr val="000000"/>
                </a:solidFill>
                <a:latin typeface="Tropika"/>
              </a:rPr>
              <a:t>Brain Animals</a:t>
            </a:r>
          </a:p>
        </p:txBody>
      </p:sp>
      <p:pic>
        <p:nvPicPr>
          <p:cNvPr id="25" name="Picture 24" descr="A drawing of a cartoon character&#10;&#10;Description automatically generated">
            <a:extLst>
              <a:ext uri="{FF2B5EF4-FFF2-40B4-BE49-F238E27FC236}">
                <a16:creationId xmlns:a16="http://schemas.microsoft.com/office/drawing/2014/main" id="{AABA1950-6508-C0CC-C7DB-1EF0B793D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85725"/>
            <a:ext cx="9148236" cy="8516099"/>
          </a:xfrm>
          <a:prstGeom prst="rect">
            <a:avLst/>
          </a:prstGeom>
        </p:spPr>
      </p:pic>
      <p:sp>
        <p:nvSpPr>
          <p:cNvPr id="27" name="Freeform 23">
            <a:extLst>
              <a:ext uri="{FF2B5EF4-FFF2-40B4-BE49-F238E27FC236}">
                <a16:creationId xmlns:a16="http://schemas.microsoft.com/office/drawing/2014/main" id="{7D480A8F-63AF-7C7F-1DEC-7F3A8CC5295C}"/>
              </a:ext>
            </a:extLst>
          </p:cNvPr>
          <p:cNvSpPr/>
          <p:nvPr/>
        </p:nvSpPr>
        <p:spPr>
          <a:xfrm>
            <a:off x="2481979" y="1777560"/>
            <a:ext cx="4071221" cy="1822032"/>
          </a:xfrm>
          <a:custGeom>
            <a:avLst/>
            <a:gdLst/>
            <a:ahLst/>
            <a:cxnLst/>
            <a:rect l="l" t="t" r="r" b="b"/>
            <a:pathLst>
              <a:path w="1086655" h="381973">
                <a:moveTo>
                  <a:pt x="154973" y="0"/>
                </a:moveTo>
                <a:lnTo>
                  <a:pt x="931682" y="0"/>
                </a:lnTo>
                <a:cubicBezTo>
                  <a:pt x="1017271" y="0"/>
                  <a:pt x="1086655" y="69384"/>
                  <a:pt x="1086655" y="154973"/>
                </a:cubicBezTo>
                <a:lnTo>
                  <a:pt x="1086655" y="227000"/>
                </a:lnTo>
                <a:cubicBezTo>
                  <a:pt x="1086655" y="312589"/>
                  <a:pt x="1017271" y="381973"/>
                  <a:pt x="931682" y="381973"/>
                </a:cubicBezTo>
                <a:lnTo>
                  <a:pt x="154973" y="381973"/>
                </a:lnTo>
                <a:cubicBezTo>
                  <a:pt x="69384" y="381973"/>
                  <a:pt x="0" y="312589"/>
                  <a:pt x="0" y="227000"/>
                </a:cubicBezTo>
                <a:lnTo>
                  <a:pt x="0" y="154973"/>
                </a:lnTo>
                <a:cubicBezTo>
                  <a:pt x="0" y="69384"/>
                  <a:pt x="69384" y="0"/>
                  <a:pt x="154973" y="0"/>
                </a:cubicBezTo>
                <a:close/>
              </a:path>
            </a:pathLst>
          </a:custGeom>
          <a:solidFill>
            <a:srgbClr val="EBB877"/>
          </a:solidFill>
        </p:spPr>
        <p:txBody>
          <a:bodyPr/>
          <a:lstStyle/>
          <a:p>
            <a:endParaRPr lang="en-GB" dirty="0"/>
          </a:p>
        </p:txBody>
      </p:sp>
      <p:sp>
        <p:nvSpPr>
          <p:cNvPr id="29" name="TextBox 24">
            <a:extLst>
              <a:ext uri="{FF2B5EF4-FFF2-40B4-BE49-F238E27FC236}">
                <a16:creationId xmlns:a16="http://schemas.microsoft.com/office/drawing/2014/main" id="{A29DB978-6261-3C1A-C1AC-E232F5D2703B}"/>
              </a:ext>
            </a:extLst>
          </p:cNvPr>
          <p:cNvSpPr txBox="1"/>
          <p:nvPr/>
        </p:nvSpPr>
        <p:spPr>
          <a:xfrm>
            <a:off x="2669194" y="2263770"/>
            <a:ext cx="3696791" cy="1072640"/>
          </a:xfrm>
          <a:prstGeom prst="rect">
            <a:avLst/>
          </a:prstGeom>
        </p:spPr>
        <p:txBody>
          <a:bodyPr lIns="20451" tIns="20451" rIns="20451" bIns="20451" rtlCol="0" anchor="ctr"/>
          <a:lstStyle/>
          <a:p>
            <a:pPr algn="ctr">
              <a:lnSpc>
                <a:spcPts val="2999"/>
              </a:lnSpc>
            </a:pPr>
            <a:r>
              <a:rPr lang="en-US" sz="2999" dirty="0">
                <a:solidFill>
                  <a:srgbClr val="000000"/>
                </a:solidFill>
                <a:latin typeface="One Little Font"/>
              </a:rPr>
              <a:t>Helps us to think clearly, make good decisions and problem solve</a:t>
            </a:r>
          </a:p>
        </p:txBody>
      </p:sp>
      <p:sp>
        <p:nvSpPr>
          <p:cNvPr id="31" name="Freeform 23">
            <a:extLst>
              <a:ext uri="{FF2B5EF4-FFF2-40B4-BE49-F238E27FC236}">
                <a16:creationId xmlns:a16="http://schemas.microsoft.com/office/drawing/2014/main" id="{F3531BD1-2598-BCB8-BE7C-653536051071}"/>
              </a:ext>
            </a:extLst>
          </p:cNvPr>
          <p:cNvSpPr/>
          <p:nvPr/>
        </p:nvSpPr>
        <p:spPr>
          <a:xfrm>
            <a:off x="3990698" y="5676900"/>
            <a:ext cx="4071221" cy="2209800"/>
          </a:xfrm>
          <a:custGeom>
            <a:avLst/>
            <a:gdLst/>
            <a:ahLst/>
            <a:cxnLst/>
            <a:rect l="l" t="t" r="r" b="b"/>
            <a:pathLst>
              <a:path w="1086655" h="381973">
                <a:moveTo>
                  <a:pt x="154973" y="0"/>
                </a:moveTo>
                <a:lnTo>
                  <a:pt x="931682" y="0"/>
                </a:lnTo>
                <a:cubicBezTo>
                  <a:pt x="1017271" y="0"/>
                  <a:pt x="1086655" y="69384"/>
                  <a:pt x="1086655" y="154973"/>
                </a:cubicBezTo>
                <a:lnTo>
                  <a:pt x="1086655" y="227000"/>
                </a:lnTo>
                <a:cubicBezTo>
                  <a:pt x="1086655" y="312589"/>
                  <a:pt x="1017271" y="381973"/>
                  <a:pt x="931682" y="381973"/>
                </a:cubicBezTo>
                <a:lnTo>
                  <a:pt x="154973" y="381973"/>
                </a:lnTo>
                <a:cubicBezTo>
                  <a:pt x="69384" y="381973"/>
                  <a:pt x="0" y="312589"/>
                  <a:pt x="0" y="227000"/>
                </a:cubicBezTo>
                <a:lnTo>
                  <a:pt x="0" y="154973"/>
                </a:lnTo>
                <a:cubicBezTo>
                  <a:pt x="0" y="69384"/>
                  <a:pt x="69384" y="0"/>
                  <a:pt x="154973" y="0"/>
                </a:cubicBezTo>
                <a:close/>
              </a:path>
            </a:pathLst>
          </a:custGeom>
          <a:solidFill>
            <a:srgbClr val="EBB877"/>
          </a:solidFill>
        </p:spPr>
        <p:txBody>
          <a:bodyPr/>
          <a:lstStyle/>
          <a:p>
            <a:endParaRPr lang="en-GB" dirty="0"/>
          </a:p>
        </p:txBody>
      </p:sp>
      <p:sp>
        <p:nvSpPr>
          <p:cNvPr id="1024" name="TextBox 24">
            <a:extLst>
              <a:ext uri="{FF2B5EF4-FFF2-40B4-BE49-F238E27FC236}">
                <a16:creationId xmlns:a16="http://schemas.microsoft.com/office/drawing/2014/main" id="{754753C9-8718-C6A5-7ACD-7D3F923D55D6}"/>
              </a:ext>
            </a:extLst>
          </p:cNvPr>
          <p:cNvSpPr txBox="1"/>
          <p:nvPr/>
        </p:nvSpPr>
        <p:spPr>
          <a:xfrm>
            <a:off x="4125995" y="6280239"/>
            <a:ext cx="3696791" cy="1072640"/>
          </a:xfrm>
          <a:prstGeom prst="rect">
            <a:avLst/>
          </a:prstGeom>
        </p:spPr>
        <p:txBody>
          <a:bodyPr lIns="20451" tIns="20451" rIns="20451" bIns="20451" rtlCol="0" anchor="ctr"/>
          <a:lstStyle/>
          <a:p>
            <a:pPr algn="ctr">
              <a:lnSpc>
                <a:spcPts val="2999"/>
              </a:lnSpc>
            </a:pPr>
            <a:r>
              <a:rPr lang="en-US" sz="2999" dirty="0">
                <a:solidFill>
                  <a:srgbClr val="000000"/>
                </a:solidFill>
                <a:latin typeface="One Little Font"/>
              </a:rPr>
              <a:t>Always on the lookout for danger, tells us how to feel and sometimes gets this wrong!</a:t>
            </a:r>
          </a:p>
        </p:txBody>
      </p:sp>
      <p:sp>
        <p:nvSpPr>
          <p:cNvPr id="1027" name="Freeform 23">
            <a:extLst>
              <a:ext uri="{FF2B5EF4-FFF2-40B4-BE49-F238E27FC236}">
                <a16:creationId xmlns:a16="http://schemas.microsoft.com/office/drawing/2014/main" id="{BC0E57AE-A6F5-061E-2FC1-D880EC89B4B8}"/>
              </a:ext>
            </a:extLst>
          </p:cNvPr>
          <p:cNvSpPr/>
          <p:nvPr/>
        </p:nvSpPr>
        <p:spPr>
          <a:xfrm>
            <a:off x="10280048" y="8319731"/>
            <a:ext cx="4071221" cy="1822032"/>
          </a:xfrm>
          <a:custGeom>
            <a:avLst/>
            <a:gdLst/>
            <a:ahLst/>
            <a:cxnLst/>
            <a:rect l="l" t="t" r="r" b="b"/>
            <a:pathLst>
              <a:path w="1086655" h="381973">
                <a:moveTo>
                  <a:pt x="154973" y="0"/>
                </a:moveTo>
                <a:lnTo>
                  <a:pt x="931682" y="0"/>
                </a:lnTo>
                <a:cubicBezTo>
                  <a:pt x="1017271" y="0"/>
                  <a:pt x="1086655" y="69384"/>
                  <a:pt x="1086655" y="154973"/>
                </a:cubicBezTo>
                <a:lnTo>
                  <a:pt x="1086655" y="227000"/>
                </a:lnTo>
                <a:cubicBezTo>
                  <a:pt x="1086655" y="312589"/>
                  <a:pt x="1017271" y="381973"/>
                  <a:pt x="931682" y="381973"/>
                </a:cubicBezTo>
                <a:lnTo>
                  <a:pt x="154973" y="381973"/>
                </a:lnTo>
                <a:cubicBezTo>
                  <a:pt x="69384" y="381973"/>
                  <a:pt x="0" y="312589"/>
                  <a:pt x="0" y="227000"/>
                </a:cubicBezTo>
                <a:lnTo>
                  <a:pt x="0" y="154973"/>
                </a:lnTo>
                <a:cubicBezTo>
                  <a:pt x="0" y="69384"/>
                  <a:pt x="69384" y="0"/>
                  <a:pt x="154973" y="0"/>
                </a:cubicBezTo>
                <a:close/>
              </a:path>
            </a:pathLst>
          </a:custGeom>
          <a:solidFill>
            <a:srgbClr val="EBB877"/>
          </a:solidFill>
        </p:spPr>
        <p:txBody>
          <a:bodyPr/>
          <a:lstStyle/>
          <a:p>
            <a:endParaRPr lang="en-GB" dirty="0"/>
          </a:p>
        </p:txBody>
      </p:sp>
      <p:sp>
        <p:nvSpPr>
          <p:cNvPr id="1028" name="TextBox 24">
            <a:extLst>
              <a:ext uri="{FF2B5EF4-FFF2-40B4-BE49-F238E27FC236}">
                <a16:creationId xmlns:a16="http://schemas.microsoft.com/office/drawing/2014/main" id="{EEBB8E9C-C1F4-F62E-1FE7-BF6F136E2BD1}"/>
              </a:ext>
            </a:extLst>
          </p:cNvPr>
          <p:cNvSpPr txBox="1"/>
          <p:nvPr/>
        </p:nvSpPr>
        <p:spPr>
          <a:xfrm>
            <a:off x="10467262" y="8736754"/>
            <a:ext cx="3696791" cy="1072640"/>
          </a:xfrm>
          <a:prstGeom prst="rect">
            <a:avLst/>
          </a:prstGeom>
        </p:spPr>
        <p:txBody>
          <a:bodyPr lIns="20451" tIns="20451" rIns="20451" bIns="20451" rtlCol="0" anchor="ctr"/>
          <a:lstStyle/>
          <a:p>
            <a:pPr algn="ctr">
              <a:lnSpc>
                <a:spcPts val="2999"/>
              </a:lnSpc>
            </a:pPr>
            <a:r>
              <a:rPr lang="en-US" sz="2999" dirty="0">
                <a:solidFill>
                  <a:srgbClr val="000000"/>
                </a:solidFill>
                <a:latin typeface="One Little Font"/>
              </a:rPr>
              <a:t>Tells the body what to do- be sick, breathe faster, pump more blood around the body</a:t>
            </a:r>
          </a:p>
        </p:txBody>
      </p:sp>
      <p:grpSp>
        <p:nvGrpSpPr>
          <p:cNvPr id="1029" name="Group 15">
            <a:extLst>
              <a:ext uri="{FF2B5EF4-FFF2-40B4-BE49-F238E27FC236}">
                <a16:creationId xmlns:a16="http://schemas.microsoft.com/office/drawing/2014/main" id="{F6A3D1D6-B2A5-FCD5-7AFC-432B7950AB60}"/>
              </a:ext>
            </a:extLst>
          </p:cNvPr>
          <p:cNvGrpSpPr/>
          <p:nvPr/>
        </p:nvGrpSpPr>
        <p:grpSpPr>
          <a:xfrm>
            <a:off x="14925122" y="193652"/>
            <a:ext cx="3049249" cy="3548217"/>
            <a:chOff x="0" y="0"/>
            <a:chExt cx="698500" cy="812800"/>
          </a:xfrm>
          <a:solidFill>
            <a:srgbClr val="FF5050"/>
          </a:solidFill>
        </p:grpSpPr>
        <p:sp>
          <p:nvSpPr>
            <p:cNvPr id="1030" name="Freeform 16">
              <a:extLst>
                <a:ext uri="{FF2B5EF4-FFF2-40B4-BE49-F238E27FC236}">
                  <a16:creationId xmlns:a16="http://schemas.microsoft.com/office/drawing/2014/main" id="{978248CD-E7F9-3325-C8BC-46046E115C18}"/>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grpFill/>
            <a:ln cap="sq">
              <a:noFill/>
              <a:prstDash val="solid"/>
              <a:miter/>
            </a:ln>
          </p:spPr>
          <p:txBody>
            <a:bodyPr/>
            <a:lstStyle/>
            <a:p>
              <a:endParaRPr lang="en-GB"/>
            </a:p>
          </p:txBody>
        </p:sp>
        <p:sp>
          <p:nvSpPr>
            <p:cNvPr id="1031" name="TextBox 17">
              <a:extLst>
                <a:ext uri="{FF2B5EF4-FFF2-40B4-BE49-F238E27FC236}">
                  <a16:creationId xmlns:a16="http://schemas.microsoft.com/office/drawing/2014/main" id="{2288959B-AF58-8BD3-DFA0-62CAE4CBEDB7}"/>
                </a:ext>
              </a:extLst>
            </p:cNvPr>
            <p:cNvSpPr txBox="1"/>
            <p:nvPr/>
          </p:nvSpPr>
          <p:spPr>
            <a:xfrm>
              <a:off x="0" y="92075"/>
              <a:ext cx="698500" cy="581025"/>
            </a:xfrm>
            <a:prstGeom prst="rect">
              <a:avLst/>
            </a:prstGeom>
            <a:grpFill/>
          </p:spPr>
          <p:txBody>
            <a:bodyPr lIns="50800" tIns="50800" rIns="50800" bIns="50800" rtlCol="0" anchor="ctr"/>
            <a:lstStyle/>
            <a:p>
              <a:pPr marL="0" lvl="0" indent="0" algn="ctr">
                <a:lnSpc>
                  <a:spcPts val="3359"/>
                </a:lnSpc>
                <a:spcBef>
                  <a:spcPct val="0"/>
                </a:spcBef>
              </a:pPr>
              <a:r>
                <a:rPr lang="en-US" sz="2399" dirty="0">
                  <a:solidFill>
                    <a:srgbClr val="000000"/>
                  </a:solidFill>
                  <a:latin typeface="One Little Font Bold"/>
                </a:rPr>
                <a:t>When our meerkat takes over the owl flies away. We need to do something to calm down to bring our owl back</a:t>
              </a:r>
              <a:endParaRPr lang="en-US" sz="2399" dirty="0">
                <a:solidFill>
                  <a:srgbClr val="000000"/>
                </a:solidFill>
                <a:latin typeface="One Little Font"/>
              </a:endParaRPr>
            </a:p>
          </p:txBody>
        </p:sp>
      </p:grpSp>
      <p:pic>
        <p:nvPicPr>
          <p:cNvPr id="1033" name="Picture 6">
            <a:extLst>
              <a:ext uri="{FF2B5EF4-FFF2-40B4-BE49-F238E27FC236}">
                <a16:creationId xmlns:a16="http://schemas.microsoft.com/office/drawing/2014/main" id="{3F9C8A94-B428-4C1E-8814-73AE6292F8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837" y="4305300"/>
            <a:ext cx="3514181" cy="4967774"/>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3">
            <a:extLst>
              <a:ext uri="{FF2B5EF4-FFF2-40B4-BE49-F238E27FC236}">
                <a16:creationId xmlns:a16="http://schemas.microsoft.com/office/drawing/2014/main" id="{C355F84F-11B9-3B41-E2EA-9D8C2BA61A38}"/>
              </a:ext>
            </a:extLst>
          </p:cNvPr>
          <p:cNvSpPr/>
          <p:nvPr/>
        </p:nvSpPr>
        <p:spPr>
          <a:xfrm>
            <a:off x="15214009" y="7005892"/>
            <a:ext cx="2955066" cy="1561294"/>
          </a:xfrm>
          <a:custGeom>
            <a:avLst/>
            <a:gdLst/>
            <a:ahLst/>
            <a:cxnLst/>
            <a:rect l="l" t="t" r="r" b="b"/>
            <a:pathLst>
              <a:path w="1086655" h="381973">
                <a:moveTo>
                  <a:pt x="154973" y="0"/>
                </a:moveTo>
                <a:lnTo>
                  <a:pt x="931682" y="0"/>
                </a:lnTo>
                <a:cubicBezTo>
                  <a:pt x="1017271" y="0"/>
                  <a:pt x="1086655" y="69384"/>
                  <a:pt x="1086655" y="154973"/>
                </a:cubicBezTo>
                <a:lnTo>
                  <a:pt x="1086655" y="227000"/>
                </a:lnTo>
                <a:cubicBezTo>
                  <a:pt x="1086655" y="312589"/>
                  <a:pt x="1017271" y="381973"/>
                  <a:pt x="931682" y="381973"/>
                </a:cubicBezTo>
                <a:lnTo>
                  <a:pt x="154973" y="381973"/>
                </a:lnTo>
                <a:cubicBezTo>
                  <a:pt x="69384" y="381973"/>
                  <a:pt x="0" y="312589"/>
                  <a:pt x="0" y="227000"/>
                </a:cubicBezTo>
                <a:lnTo>
                  <a:pt x="0" y="154973"/>
                </a:lnTo>
                <a:cubicBezTo>
                  <a:pt x="0" y="69384"/>
                  <a:pt x="69384" y="0"/>
                  <a:pt x="154973" y="0"/>
                </a:cubicBezTo>
                <a:close/>
              </a:path>
            </a:pathLst>
          </a:custGeom>
          <a:solidFill>
            <a:srgbClr val="EBB877"/>
          </a:solidFill>
        </p:spPr>
        <p:txBody>
          <a:bodyPr/>
          <a:lstStyle/>
          <a:p>
            <a:endParaRPr lang="en-GB" dirty="0"/>
          </a:p>
        </p:txBody>
      </p:sp>
      <p:sp>
        <p:nvSpPr>
          <p:cNvPr id="4" name="TextBox 24">
            <a:extLst>
              <a:ext uri="{FF2B5EF4-FFF2-40B4-BE49-F238E27FC236}">
                <a16:creationId xmlns:a16="http://schemas.microsoft.com/office/drawing/2014/main" id="{D37C0F4C-00E0-4F90-9EC1-74B51E60DA80}"/>
              </a:ext>
            </a:extLst>
          </p:cNvPr>
          <p:cNvSpPr txBox="1"/>
          <p:nvPr/>
        </p:nvSpPr>
        <p:spPr>
          <a:xfrm>
            <a:off x="14843146" y="7338979"/>
            <a:ext cx="3696791" cy="1072640"/>
          </a:xfrm>
          <a:prstGeom prst="rect">
            <a:avLst/>
          </a:prstGeom>
        </p:spPr>
        <p:txBody>
          <a:bodyPr lIns="20451" tIns="20451" rIns="20451" bIns="20451" rtlCol="0" anchor="ctr"/>
          <a:lstStyle/>
          <a:p>
            <a:pPr algn="ctr">
              <a:lnSpc>
                <a:spcPts val="2999"/>
              </a:lnSpc>
            </a:pPr>
            <a:r>
              <a:rPr lang="en-US" sz="2999" dirty="0">
                <a:solidFill>
                  <a:srgbClr val="000000"/>
                </a:solidFill>
                <a:latin typeface="One Little Font"/>
              </a:rPr>
              <a:t>Stores memories</a:t>
            </a:r>
          </a:p>
        </p:txBody>
      </p:sp>
    </p:spTree>
    <p:extLst>
      <p:ext uri="{BB962C8B-B14F-4D97-AF65-F5344CB8AC3E}">
        <p14:creationId xmlns:p14="http://schemas.microsoft.com/office/powerpoint/2010/main" val="7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1" grpId="0" animBg="1"/>
      <p:bldP spid="1024" grpId="0"/>
      <p:bldP spid="1027" grpId="0" animBg="1"/>
      <p:bldP spid="1028" grpId="0"/>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388f7b-8db9-4052-b94f-fc0389ca31f0">
      <UserInfo>
        <DisplayName>PMH! Members</DisplayName>
        <AccountId>95</AccountId>
        <AccountType/>
      </UserInfo>
    </SharedWithUsers>
    <TaxCatchAll xmlns="11388f7b-8db9-4052-b94f-fc0389ca31f0" xsi:nil="true"/>
    <lcf76f155ced4ddcb4097134ff3c332f xmlns="c4b321f5-47c4-46dc-86b4-47a0e46b519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6B5B843181214CA77F51F36CD9751E" ma:contentTypeVersion="14" ma:contentTypeDescription="Create a new document." ma:contentTypeScope="" ma:versionID="86d7ed71c4a961ea90ac66e890f269a6">
  <xsd:schema xmlns:xsd="http://www.w3.org/2001/XMLSchema" xmlns:xs="http://www.w3.org/2001/XMLSchema" xmlns:p="http://schemas.microsoft.com/office/2006/metadata/properties" xmlns:ns2="c4b321f5-47c4-46dc-86b4-47a0e46b519b" xmlns:ns3="11388f7b-8db9-4052-b94f-fc0389ca31f0" targetNamespace="http://schemas.microsoft.com/office/2006/metadata/properties" ma:root="true" ma:fieldsID="15fdc8ce3190f38137f168137b104d4d" ns2:_="" ns3:_="">
    <xsd:import namespace="c4b321f5-47c4-46dc-86b4-47a0e46b519b"/>
    <xsd:import namespace="11388f7b-8db9-4052-b94f-fc0389ca31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321f5-47c4-46dc-86b4-47a0e46b5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6a6b3b-5dd1-40a7-8523-6515728cb69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88f7b-8db9-4052-b94f-fc0389ca31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0ec566-adea-4c4f-98a5-b58992808195}" ma:internalName="TaxCatchAll" ma:showField="CatchAllData" ma:web="11388f7b-8db9-4052-b94f-fc0389ca31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0789C1-6246-4F99-BAEE-AC357F5534A7}">
  <ds:schemaRefs>
    <ds:schemaRef ds:uri="http://schemas.microsoft.com/sharepoint/v3/contenttype/forms"/>
  </ds:schemaRefs>
</ds:datastoreItem>
</file>

<file path=customXml/itemProps2.xml><?xml version="1.0" encoding="utf-8"?>
<ds:datastoreItem xmlns:ds="http://schemas.openxmlformats.org/officeDocument/2006/customXml" ds:itemID="{CCE2B529-E69F-4677-ACA0-A5295BE103E0}">
  <ds:schemaRefs>
    <ds:schemaRef ds:uri="http://purl.org/dc/terms/"/>
    <ds:schemaRef ds:uri="http://schemas.openxmlformats.org/package/2006/metadata/core-properties"/>
    <ds:schemaRef ds:uri="http://schemas.microsoft.com/office/2006/documentManagement/types"/>
    <ds:schemaRef ds:uri="11388f7b-8db9-4052-b94f-fc0389ca31f0"/>
    <ds:schemaRef ds:uri="c4b321f5-47c4-46dc-86b4-47a0e46b519b"/>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C9025C0-B16A-47E3-B904-524D4689D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321f5-47c4-46dc-86b4-47a0e46b519b"/>
    <ds:schemaRef ds:uri="11388f7b-8db9-4052-b94f-fc0389ca3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8803</TotalTime>
  <Words>3035</Words>
  <Application>Microsoft Office PowerPoint</Application>
  <PresentationFormat>Custom</PresentationFormat>
  <Paragraphs>284</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One Little Font Bold</vt:lpstr>
      <vt:lpstr>Tropika</vt:lpstr>
      <vt:lpstr>Arial</vt:lpstr>
      <vt:lpstr>One Little Font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EBSA Presentation</dc:title>
  <dc:creator>Rehman Aneesa</dc:creator>
  <cp:lastModifiedBy>Gemma Thelwell</cp:lastModifiedBy>
  <cp:revision>31</cp:revision>
  <dcterms:created xsi:type="dcterms:W3CDTF">2006-08-16T00:00:00Z</dcterms:created>
  <dcterms:modified xsi:type="dcterms:W3CDTF">2025-04-11T08:10:19Z</dcterms:modified>
  <dc:identifier>DAGGnsGpyPs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0x010100AF6B5B843181214CA77F51F36CD9751E</vt:lpwstr>
  </property>
  <property fmtid="{D5CDD505-2E9C-101B-9397-08002B2CF9AE}" pid="3" name="MediaServiceImageTags">
    <vt:lpwstr/>
  </property>
</Properties>
</file>