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82" r:id="rId3"/>
    <p:sldId id="257" r:id="rId4"/>
    <p:sldId id="268" r:id="rId5"/>
    <p:sldId id="283" r:id="rId6"/>
    <p:sldId id="279" r:id="rId7"/>
    <p:sldId id="275" r:id="rId8"/>
    <p:sldId id="274" r:id="rId9"/>
    <p:sldId id="285"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9B"/>
    <a:srgbClr val="E55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EEA6A-F568-3A4E-9080-14E563A7B824}" v="81" dt="2023-02-23T22:41:53.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autoAdjust="0"/>
    <p:restoredTop sz="94660"/>
  </p:normalViewPr>
  <p:slideViewPr>
    <p:cSldViewPr snapToGrid="0">
      <p:cViewPr varScale="1">
        <p:scale>
          <a:sx n="88" d="100"/>
          <a:sy n="88"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F02D5-22DA-43F2-8CDE-743EA9C9FB7E}" type="datetimeFigureOut">
              <a:rPr lang="en-GB" smtClean="0"/>
              <a:t>01/03/2023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A9120-767E-40B0-A9B5-8B7FFE166CD4}" type="slidenum">
              <a:rPr lang="en-GB" smtClean="0"/>
              <a:t>‹#›</a:t>
            </a:fld>
            <a:endParaRPr lang="en-GB" dirty="0"/>
          </a:p>
        </p:txBody>
      </p:sp>
    </p:spTree>
    <p:extLst>
      <p:ext uri="{BB962C8B-B14F-4D97-AF65-F5344CB8AC3E}">
        <p14:creationId xmlns:p14="http://schemas.microsoft.com/office/powerpoint/2010/main" val="277312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63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371955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354000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86159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157151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97741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206236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140646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27117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184782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241423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77E41-7A14-4E49-84E6-31FC7768AF04}" type="datetimeFigureOut">
              <a:rPr lang="en-GB" smtClean="0"/>
              <a:t>01/03/2023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AFAF60-27DB-4E6A-90B5-0C8147A0D47E}" type="slidenum">
              <a:rPr lang="en-GB" smtClean="0"/>
              <a:t>‹#›</a:t>
            </a:fld>
            <a:endParaRPr lang="en-GB" dirty="0"/>
          </a:p>
        </p:txBody>
      </p:sp>
    </p:spTree>
    <p:extLst>
      <p:ext uri="{BB962C8B-B14F-4D97-AF65-F5344CB8AC3E}">
        <p14:creationId xmlns:p14="http://schemas.microsoft.com/office/powerpoint/2010/main" val="58565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77E41-7A14-4E49-84E6-31FC7768AF04}" type="datetimeFigureOut">
              <a:rPr lang="en-GB" smtClean="0"/>
              <a:t>01/03/2023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FAF60-27DB-4E6A-90B5-0C8147A0D47E}" type="slidenum">
              <a:rPr lang="en-GB" smtClean="0"/>
              <a:t>‹#›</a:t>
            </a:fld>
            <a:endParaRPr lang="en-GB" dirty="0"/>
          </a:p>
        </p:txBody>
      </p:sp>
    </p:spTree>
    <p:extLst>
      <p:ext uri="{BB962C8B-B14F-4D97-AF65-F5344CB8AC3E}">
        <p14:creationId xmlns:p14="http://schemas.microsoft.com/office/powerpoint/2010/main" val="156556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hyperlink" Target="https://assets.publishing.service.gov.uk/government/uploads/system/uploads/attachment_data/file/1116420/2023_Information_for_parents_Multiplication_tables_check_Nov_22_PDFA.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22"/>
          <p:cNvSpPr txBox="1">
            <a:spLocks noGrp="1"/>
          </p:cNvSpPr>
          <p:nvPr>
            <p:ph type="ctrTitle"/>
          </p:nvPr>
        </p:nvSpPr>
        <p:spPr>
          <a:xfrm>
            <a:off x="108686" y="100010"/>
            <a:ext cx="5825398" cy="3613093"/>
          </a:xfrm>
          <a:prstGeom prst="rect">
            <a:avLst/>
          </a:prstGeom>
        </p:spPr>
        <p:txBody>
          <a:bodyPr spcFirstLastPara="1" vert="horz" wrap="square" lIns="0" tIns="0" rIns="0" bIns="0" rtlCol="0" anchor="ctr" anchorCtr="0">
            <a:noAutofit/>
          </a:bodyPr>
          <a:lstStyle/>
          <a:p>
            <a:pPr>
              <a:spcBef>
                <a:spcPts val="0"/>
              </a:spcBef>
            </a:pPr>
            <a:r>
              <a:rPr lang="en" sz="7200" b="1" dirty="0" smtClean="0">
                <a:solidFill>
                  <a:srgbClr val="1F419B"/>
                </a:solidFill>
                <a:latin typeface="Didact Gothic"/>
                <a:ea typeface="Didact Gothic"/>
                <a:cs typeface="Didact Gothic"/>
                <a:sym typeface="Didact Gothic"/>
              </a:rPr>
              <a:t>Mathematics</a:t>
            </a:r>
            <a:r>
              <a:rPr lang="en" sz="7200" b="1" dirty="0">
                <a:solidFill>
                  <a:srgbClr val="1F419B"/>
                </a:solidFill>
                <a:latin typeface="Didact Gothic"/>
                <a:ea typeface="Didact Gothic"/>
                <a:cs typeface="Didact Gothic"/>
                <a:sym typeface="Didact Gothic"/>
              </a:rPr>
              <a:t/>
            </a:r>
            <a:br>
              <a:rPr lang="en" sz="7200" b="1" dirty="0">
                <a:solidFill>
                  <a:srgbClr val="1F419B"/>
                </a:solidFill>
                <a:latin typeface="Didact Gothic"/>
                <a:ea typeface="Didact Gothic"/>
                <a:cs typeface="Didact Gothic"/>
                <a:sym typeface="Didact Gothic"/>
              </a:rPr>
            </a:br>
            <a:r>
              <a:rPr lang="en" sz="7200" b="1" dirty="0">
                <a:solidFill>
                  <a:srgbClr val="1F419B"/>
                </a:solidFill>
                <a:latin typeface="Didact Gothic"/>
                <a:ea typeface="Didact Gothic"/>
                <a:cs typeface="Didact Gothic"/>
                <a:sym typeface="Didact Gothic"/>
              </a:rPr>
              <a:t>at</a:t>
            </a:r>
            <a:endParaRPr sz="6600" b="1" dirty="0">
              <a:solidFill>
                <a:srgbClr val="1F419B"/>
              </a:solidFill>
              <a:sym typeface="Didact Gothic"/>
            </a:endParaRPr>
          </a:p>
        </p:txBody>
      </p:sp>
      <p:pic>
        <p:nvPicPr>
          <p:cNvPr id="4" name="Picture 4" descr="дети учатся математике вектор материал PNG , студент, математика, цифровой  PNG картинки и пнг PSD рисунок для бесплатной загрузки | Jogos divertidos  de matemática, Jogos matemáticos, Crianças aprendendo">
            <a:extLst>
              <a:ext uri="{FF2B5EF4-FFF2-40B4-BE49-F238E27FC236}">
                <a16:creationId xmlns:a16="http://schemas.microsoft.com/office/drawing/2014/main" id="{1C45DD72-2441-A86C-FB6F-30FB0646E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136" y="168155"/>
            <a:ext cx="5533751" cy="6342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orridge Primary School - Home Page">
            <a:extLst>
              <a:ext uri="{FF2B5EF4-FFF2-40B4-BE49-F238E27FC236}">
                <a16:creationId xmlns:a16="http://schemas.microsoft.com/office/drawing/2014/main" id="{BC511F6A-86B9-148A-0188-2C9C08D51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63" y="3524794"/>
            <a:ext cx="5200389" cy="250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5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488 Kids Borders For Maths Stock Vectors, Images &amp; Vector Art | Shutterstock">
            <a:extLst>
              <a:ext uri="{FF2B5EF4-FFF2-40B4-BE49-F238E27FC236}">
                <a16:creationId xmlns:a16="http://schemas.microsoft.com/office/drawing/2014/main" id="{EB30E755-873C-E424-EFCB-25FE86A9F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3745" cy="766563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mile Stock Illustrations – 1,514,667 Smile Stock ...">
            <a:extLst>
              <a:ext uri="{FF2B5EF4-FFF2-40B4-BE49-F238E27FC236}">
                <a16:creationId xmlns:a16="http://schemas.microsoft.com/office/drawing/2014/main" id="{7E8CEF61-A08A-44A5-BDD8-75DEA4E2A6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705" y="2684430"/>
            <a:ext cx="2891883" cy="28918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7CDEC7-ABEE-6353-36EB-2AD601DD2FEB}"/>
              </a:ext>
            </a:extLst>
          </p:cNvPr>
          <p:cNvSpPr txBox="1"/>
          <p:nvPr/>
        </p:nvSpPr>
        <p:spPr>
          <a:xfrm>
            <a:off x="2124891" y="966470"/>
            <a:ext cx="8665028" cy="1862048"/>
          </a:xfrm>
          <a:prstGeom prst="rect">
            <a:avLst/>
          </a:prstGeom>
          <a:noFill/>
        </p:spPr>
        <p:txBody>
          <a:bodyPr wrap="square" rtlCol="0">
            <a:spAutoFit/>
          </a:bodyPr>
          <a:lstStyle/>
          <a:p>
            <a:r>
              <a:rPr lang="en-GB" sz="11500" b="1" u="sng" dirty="0">
                <a:solidFill>
                  <a:srgbClr val="1F419B"/>
                </a:solidFill>
                <a:latin typeface="Didact Gothic" pitchFamily="2" charset="0"/>
              </a:rPr>
              <a:t>Thank you!</a:t>
            </a:r>
          </a:p>
        </p:txBody>
      </p:sp>
    </p:spTree>
    <p:extLst>
      <p:ext uri="{BB962C8B-B14F-4D97-AF65-F5344CB8AC3E}">
        <p14:creationId xmlns:p14="http://schemas.microsoft.com/office/powerpoint/2010/main" val="42455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id thinking about numbers - Clip Art Library">
            <a:extLst>
              <a:ext uri="{FF2B5EF4-FFF2-40B4-BE49-F238E27FC236}">
                <a16:creationId xmlns:a16="http://schemas.microsoft.com/office/drawing/2014/main" id="{FA6B2FD9-FF3E-A810-6A35-96C089B96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 y="-17463"/>
            <a:ext cx="4706937" cy="6770941"/>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155;p25">
            <a:extLst>
              <a:ext uri="{FF2B5EF4-FFF2-40B4-BE49-F238E27FC236}">
                <a16:creationId xmlns:a16="http://schemas.microsoft.com/office/drawing/2014/main" id="{BEF8D5E3-975C-776E-A223-67070056B7BF}"/>
              </a:ext>
            </a:extLst>
          </p:cNvPr>
          <p:cNvSpPr txBox="1">
            <a:spLocks/>
          </p:cNvSpPr>
          <p:nvPr/>
        </p:nvSpPr>
        <p:spPr>
          <a:xfrm>
            <a:off x="7062651" y="1994048"/>
            <a:ext cx="4028597" cy="1007600"/>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u="sng" dirty="0">
                <a:solidFill>
                  <a:srgbClr val="1F419B"/>
                </a:solidFill>
                <a:latin typeface="Didact Gothic"/>
                <a:ea typeface="Didact Gothic"/>
                <a:cs typeface="Didact Gothic"/>
                <a:sym typeface="Didact Gothic"/>
              </a:rPr>
              <a:t>Introduction</a:t>
            </a:r>
          </a:p>
        </p:txBody>
      </p:sp>
      <p:sp>
        <p:nvSpPr>
          <p:cNvPr id="5" name="TextBox 4">
            <a:extLst>
              <a:ext uri="{FF2B5EF4-FFF2-40B4-BE49-F238E27FC236}">
                <a16:creationId xmlns:a16="http://schemas.microsoft.com/office/drawing/2014/main" id="{012BED5B-00FB-F125-A9F6-94FABA7CC6E0}"/>
              </a:ext>
            </a:extLst>
          </p:cNvPr>
          <p:cNvSpPr txBox="1"/>
          <p:nvPr/>
        </p:nvSpPr>
        <p:spPr>
          <a:xfrm>
            <a:off x="5823703" y="3099591"/>
            <a:ext cx="6063499" cy="1569660"/>
          </a:xfrm>
          <a:prstGeom prst="rect">
            <a:avLst/>
          </a:prstGeom>
          <a:noFill/>
        </p:spPr>
        <p:txBody>
          <a:bodyPr wrap="square" rtlCol="0">
            <a:spAutoFit/>
          </a:bodyPr>
          <a:lstStyle/>
          <a:p>
            <a:r>
              <a:rPr lang="en-GB" sz="3200" dirty="0"/>
              <a:t>The maths team:</a:t>
            </a:r>
          </a:p>
          <a:p>
            <a:pPr marL="457200" indent="-457200">
              <a:buFont typeface="Arial" panose="020B0604020202020204" pitchFamily="34" charset="0"/>
              <a:buChar char="•"/>
            </a:pPr>
            <a:r>
              <a:rPr lang="en-GB" sz="3200" dirty="0"/>
              <a:t>Miss Thornton</a:t>
            </a:r>
          </a:p>
          <a:p>
            <a:pPr marL="457200" indent="-457200">
              <a:buFont typeface="Arial" panose="020B0604020202020204" pitchFamily="34" charset="0"/>
              <a:buChar char="•"/>
            </a:pPr>
            <a:r>
              <a:rPr lang="en-GB" sz="3200" dirty="0"/>
              <a:t>Mrs Nankivell </a:t>
            </a:r>
            <a:r>
              <a:rPr lang="en-GB" sz="2400" dirty="0"/>
              <a:t>(Maths mastery support)</a:t>
            </a:r>
            <a:endParaRPr lang="en-GB" sz="3200" dirty="0"/>
          </a:p>
        </p:txBody>
      </p:sp>
    </p:spTree>
    <p:extLst>
      <p:ext uri="{BB962C8B-B14F-4D97-AF65-F5344CB8AC3E}">
        <p14:creationId xmlns:p14="http://schemas.microsoft.com/office/powerpoint/2010/main" val="156956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07" y="73450"/>
            <a:ext cx="6815138" cy="2308324"/>
          </a:xfrm>
          <a:prstGeom prst="rect">
            <a:avLst/>
          </a:prstGeom>
          <a:noFill/>
        </p:spPr>
        <p:txBody>
          <a:bodyPr wrap="square" rtlCol="0">
            <a:spAutoFit/>
          </a:bodyPr>
          <a:lstStyle/>
          <a:p>
            <a:r>
              <a:rPr lang="en-GB" sz="4800" b="1" u="sng" dirty="0">
                <a:solidFill>
                  <a:srgbClr val="1F419B"/>
                </a:solidFill>
                <a:latin typeface="Didact Gothic" pitchFamily="2" charset="0"/>
              </a:rPr>
              <a:t>DFE Documents</a:t>
            </a:r>
          </a:p>
          <a:p>
            <a:endParaRPr lang="en-GB" sz="4800" dirty="0">
              <a:solidFill>
                <a:srgbClr val="1F419B"/>
              </a:solidFill>
              <a:latin typeface="Didact Gothic" pitchFamily="2" charset="0"/>
            </a:endParaRPr>
          </a:p>
          <a:p>
            <a:endParaRPr lang="en-GB" sz="4800" dirty="0">
              <a:solidFill>
                <a:srgbClr val="1F419B"/>
              </a:solidFill>
              <a:latin typeface="Didact Gothic" pitchFamily="2" charset="0"/>
            </a:endParaRPr>
          </a:p>
        </p:txBody>
      </p:sp>
      <p:pic>
        <p:nvPicPr>
          <p:cNvPr id="6" name="Picture 5" descr="Text, letter&#10;&#10;Description automatically generated">
            <a:extLst>
              <a:ext uri="{FF2B5EF4-FFF2-40B4-BE49-F238E27FC236}">
                <a16:creationId xmlns:a16="http://schemas.microsoft.com/office/drawing/2014/main" id="{3B1F6589-F952-85EE-4819-4686693CB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607" y="2490342"/>
            <a:ext cx="4906851" cy="426436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FE7FE213-D1B0-841A-5028-47CAA0E43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163" y="259992"/>
            <a:ext cx="2124336" cy="2724692"/>
          </a:xfrm>
          <a:prstGeom prst="rect">
            <a:avLst/>
          </a:prstGeom>
        </p:spPr>
      </p:pic>
      <p:pic>
        <p:nvPicPr>
          <p:cNvPr id="10" name="Picture 9" descr="Text, timeline&#10;&#10;Description automatically generated">
            <a:extLst>
              <a:ext uri="{FF2B5EF4-FFF2-40B4-BE49-F238E27FC236}">
                <a16:creationId xmlns:a16="http://schemas.microsoft.com/office/drawing/2014/main" id="{6D0C58D7-3821-0535-417B-4935567381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8225" y="0"/>
            <a:ext cx="2095176" cy="2714821"/>
          </a:xfrm>
          <a:prstGeom prst="rect">
            <a:avLst/>
          </a:prstGeom>
        </p:spPr>
      </p:pic>
      <p:pic>
        <p:nvPicPr>
          <p:cNvPr id="12" name="Picture 11" descr="Table&#10;&#10;Description automatically generated">
            <a:extLst>
              <a:ext uri="{FF2B5EF4-FFF2-40B4-BE49-F238E27FC236}">
                <a16:creationId xmlns:a16="http://schemas.microsoft.com/office/drawing/2014/main" id="{8E1CB22D-28FA-C205-CFE8-70901745A2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542" y="2642638"/>
            <a:ext cx="6617596" cy="4112066"/>
          </a:xfrm>
          <a:prstGeom prst="rect">
            <a:avLst/>
          </a:prstGeom>
        </p:spPr>
      </p:pic>
      <p:pic>
        <p:nvPicPr>
          <p:cNvPr id="14" name="Audio Recording 23 Feb 2023 at 22:23:29">
            <a:hlinkClick r:id="" action="ppaction://media"/>
            <a:extLst>
              <a:ext uri="{FF2B5EF4-FFF2-40B4-BE49-F238E27FC236}">
                <a16:creationId xmlns:a16="http://schemas.microsoft.com/office/drawing/2014/main" id="{58983EA3-9670-B7B0-0D4A-DF7B3BDD42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19483" y="1207281"/>
            <a:ext cx="812800" cy="812800"/>
          </a:xfrm>
          <a:prstGeom prst="rect">
            <a:avLst/>
          </a:prstGeom>
        </p:spPr>
      </p:pic>
    </p:spTree>
    <p:extLst>
      <p:ext uri="{BB962C8B-B14F-4D97-AF65-F5344CB8AC3E}">
        <p14:creationId xmlns:p14="http://schemas.microsoft.com/office/powerpoint/2010/main" val="32378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8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21" y="87030"/>
            <a:ext cx="6182407" cy="694827"/>
          </a:xfrm>
        </p:spPr>
        <p:txBody>
          <a:bodyPr>
            <a:noAutofit/>
          </a:bodyPr>
          <a:lstStyle/>
          <a:p>
            <a:r>
              <a:rPr lang="en-GB" sz="4800" b="1" u="sng" dirty="0">
                <a:solidFill>
                  <a:srgbClr val="1F419B"/>
                </a:solidFill>
                <a:latin typeface="Didact Gothic" panose="020B0604020202020204" charset="0"/>
              </a:rPr>
              <a:t>Maths Overview</a:t>
            </a:r>
          </a:p>
        </p:txBody>
      </p:sp>
      <p:sp>
        <p:nvSpPr>
          <p:cNvPr id="4" name="Text Placeholder 3"/>
          <p:cNvSpPr>
            <a:spLocks noGrp="1"/>
          </p:cNvSpPr>
          <p:nvPr>
            <p:ph type="body" sz="half" idx="2"/>
          </p:nvPr>
        </p:nvSpPr>
        <p:spPr>
          <a:xfrm>
            <a:off x="111165" y="808796"/>
            <a:ext cx="8990320" cy="5962174"/>
          </a:xfrm>
        </p:spPr>
        <p:txBody>
          <a:bodyPr>
            <a:noAutofit/>
          </a:bodyPr>
          <a:lstStyle/>
          <a:p>
            <a:r>
              <a:rPr lang="en-GB" sz="2000" b="0" i="0" u="none" strike="noStrike" dirty="0">
                <a:solidFill>
                  <a:srgbClr val="231F20"/>
                </a:solidFill>
                <a:effectLst/>
                <a:cs typeface="Calibri" panose="020F0502020204030204" pitchFamily="34" charset="0"/>
              </a:rPr>
              <a:t>Maths is taught daily, in line with the programme of study detailed in the National Curriculum for Mathematics; Maths lessons are carefully structured to move in small steps, and to include a variety of ways of presenting maths. The idea is to teach each concept in depth, before moving on too quickly.</a:t>
            </a:r>
            <a:endParaRPr lang="en-GB" sz="2000" dirty="0">
              <a:cs typeface="Calibri" panose="020F0502020204030204" pitchFamily="34" charset="0"/>
            </a:endParaRPr>
          </a:p>
          <a:p>
            <a:r>
              <a:rPr lang="en-GB" sz="2000" dirty="0">
                <a:cs typeface="Calibri" panose="020F0502020204030204" pitchFamily="34" charset="0"/>
              </a:rPr>
              <a:t>Children are exposed to a wide range of mathematical structures and language from our lower years up, ensuring all children are able to become competent and confident mathematicians. All children are provided mathematical equipment and apparatus to assist their learning and ensure they have the tools to become able mathematicians.</a:t>
            </a:r>
          </a:p>
          <a:p>
            <a:r>
              <a:rPr lang="en-GB" sz="2000" dirty="0">
                <a:cs typeface="Calibri" panose="020F0502020204030204" pitchFamily="34" charset="0"/>
              </a:rPr>
              <a:t>Currently at Dorridge, we are on a progressive journey into becoming a mastery school. Miss Thornton and Mrs Nankivell are participants in the NCETM’s Teaching for Mastery work groups. </a:t>
            </a:r>
            <a:r>
              <a:rPr lang="en-GB" sz="2000" dirty="0">
                <a:effectLst/>
                <a:ea typeface="Times New Roman" panose="02020603050405020304" pitchFamily="18" charset="0"/>
              </a:rPr>
              <a:t>Therefore, we are introducing routines and approaches which aim for all </a:t>
            </a:r>
            <a:r>
              <a:rPr lang="en-GB" sz="2000" dirty="0">
                <a:ea typeface="Times New Roman" panose="02020603050405020304" pitchFamily="18" charset="0"/>
              </a:rPr>
              <a:t>children</a:t>
            </a:r>
            <a:r>
              <a:rPr lang="en-GB" sz="2000" dirty="0">
                <a:effectLst/>
                <a:ea typeface="Times New Roman" panose="02020603050405020304" pitchFamily="18" charset="0"/>
              </a:rPr>
              <a:t> to enjoy and learn in mathematics, by developing behaviours that engage learners and allow them to make mathematical connections no matter their ability.</a:t>
            </a:r>
            <a:endParaRPr lang="en-GB" sz="2000" dirty="0">
              <a:cs typeface="Calibri" panose="020F0502020204030204" pitchFamily="34" charset="0"/>
            </a:endParaRPr>
          </a:p>
          <a:p>
            <a:r>
              <a:rPr lang="en-GB" sz="2000" dirty="0">
                <a:cs typeface="Calibri" panose="020F0502020204030204" pitchFamily="34" charset="0"/>
              </a:rPr>
              <a:t>National celebrations are acknowledged including NSPCC number day, which not only encourages the children’s love for maths, but also makes them aware of important charities within the UK.</a:t>
            </a:r>
          </a:p>
        </p:txBody>
      </p:sp>
      <p:pic>
        <p:nvPicPr>
          <p:cNvPr id="4098" name="Picture 2" descr="13,075 Maths Clipart Images, Stock Photos &amp; Vectors | Shutterstock">
            <a:extLst>
              <a:ext uri="{FF2B5EF4-FFF2-40B4-BE49-F238E27FC236}">
                <a16:creationId xmlns:a16="http://schemas.microsoft.com/office/drawing/2014/main" id="{2632F225-7D47-68C1-4275-AF9E37B54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27"/>
          <a:stretch/>
        </p:blipFill>
        <p:spPr bwMode="auto">
          <a:xfrm>
            <a:off x="9472612" y="233884"/>
            <a:ext cx="2719387" cy="30013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Math Clipart Pictures - Clipartix">
            <a:extLst>
              <a:ext uri="{FF2B5EF4-FFF2-40B4-BE49-F238E27FC236}">
                <a16:creationId xmlns:a16="http://schemas.microsoft.com/office/drawing/2014/main" id="{AFA452CA-9CC4-F818-2945-1EDCBED12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4163" y="3789883"/>
            <a:ext cx="2724927" cy="22193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23 Feb 2023 at 17:37:25">
            <a:hlinkClick r:id="" action="ppaction://media"/>
            <a:extLst>
              <a:ext uri="{FF2B5EF4-FFF2-40B4-BE49-F238E27FC236}">
                <a16:creationId xmlns:a16="http://schemas.microsoft.com/office/drawing/2014/main" id="{88965AE9-E53B-9BB2-C6F9-785B97B046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1424" y="3022600"/>
            <a:ext cx="812800" cy="812800"/>
          </a:xfrm>
          <a:prstGeom prst="rect">
            <a:avLst/>
          </a:prstGeom>
        </p:spPr>
      </p:pic>
    </p:spTree>
    <p:extLst>
      <p:ext uri="{BB962C8B-B14F-4D97-AF65-F5344CB8AC3E}">
        <p14:creationId xmlns:p14="http://schemas.microsoft.com/office/powerpoint/2010/main" val="8404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AB847B-1524-EB6B-E639-7DAA3996B378}"/>
              </a:ext>
            </a:extLst>
          </p:cNvPr>
          <p:cNvSpPr txBox="1">
            <a:spLocks/>
          </p:cNvSpPr>
          <p:nvPr/>
        </p:nvSpPr>
        <p:spPr>
          <a:xfrm>
            <a:off x="107321" y="87030"/>
            <a:ext cx="10787102" cy="6948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4400" b="1" u="sng" dirty="0">
                <a:solidFill>
                  <a:srgbClr val="1F419B"/>
                </a:solidFill>
                <a:latin typeface="Didact Gothic" panose="020B0604020202020204" charset="0"/>
              </a:rPr>
              <a:t>What is Teaching for Mastery?</a:t>
            </a:r>
          </a:p>
        </p:txBody>
      </p:sp>
      <p:sp>
        <p:nvSpPr>
          <p:cNvPr id="7" name="TextBox 6">
            <a:extLst>
              <a:ext uri="{FF2B5EF4-FFF2-40B4-BE49-F238E27FC236}">
                <a16:creationId xmlns:a16="http://schemas.microsoft.com/office/drawing/2014/main" id="{6067B56D-87DF-0D0D-6D82-B91B7B347C3D}"/>
              </a:ext>
            </a:extLst>
          </p:cNvPr>
          <p:cNvSpPr txBox="1"/>
          <p:nvPr/>
        </p:nvSpPr>
        <p:spPr>
          <a:xfrm>
            <a:off x="203114" y="818353"/>
            <a:ext cx="11279818" cy="646331"/>
          </a:xfrm>
          <a:prstGeom prst="rect">
            <a:avLst/>
          </a:prstGeom>
          <a:noFill/>
        </p:spPr>
        <p:txBody>
          <a:bodyPr wrap="square">
            <a:spAutoFit/>
          </a:bodyPr>
          <a:lstStyle/>
          <a:p>
            <a:r>
              <a:rPr lang="en-GB" i="0" u="none" strike="noStrike" dirty="0">
                <a:solidFill>
                  <a:srgbClr val="202124"/>
                </a:solidFill>
                <a:effectLst/>
                <a:latin typeface="arial" panose="020B0604020202020204" pitchFamily="34" charset="0"/>
              </a:rPr>
              <a:t>Mastery of a mathematical concept means a child can use their knowledge of the concept to solve unfamiliar word problems, and undertake complex reasoning, using the appropriate mathematical vocabulary.</a:t>
            </a:r>
            <a:endParaRPr lang="en-US" dirty="0"/>
          </a:p>
        </p:txBody>
      </p:sp>
      <p:pic>
        <p:nvPicPr>
          <p:cNvPr id="5122" name="Picture 2" descr="What Is Maths Mastery? 10 Key Principles Of Teaching For Mastery In Maths">
            <a:extLst>
              <a:ext uri="{FF2B5EF4-FFF2-40B4-BE49-F238E27FC236}">
                <a16:creationId xmlns:a16="http://schemas.microsoft.com/office/drawing/2014/main" id="{05DE33AD-3311-A5DE-2CC0-6756CF2D5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224" y="1501180"/>
            <a:ext cx="6910386" cy="5182790"/>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Recording 23 Feb 2023 at 17:56:04">
            <a:hlinkClick r:id="" action="ppaction://media"/>
            <a:extLst>
              <a:ext uri="{FF2B5EF4-FFF2-40B4-BE49-F238E27FC236}">
                <a16:creationId xmlns:a16="http://schemas.microsoft.com/office/drawing/2014/main" id="{3F02E2FB-1C27-5BE4-1E87-1EE2ECB60D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7338" y="3279775"/>
            <a:ext cx="812800" cy="812800"/>
          </a:xfrm>
          <a:prstGeom prst="rect">
            <a:avLst/>
          </a:prstGeom>
        </p:spPr>
      </p:pic>
    </p:spTree>
    <p:extLst>
      <p:ext uri="{BB962C8B-B14F-4D97-AF65-F5344CB8AC3E}">
        <p14:creationId xmlns:p14="http://schemas.microsoft.com/office/powerpoint/2010/main" val="36679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3" y="145137"/>
            <a:ext cx="11338560" cy="6472669"/>
          </a:xfrm>
          <a:prstGeom prst="rect">
            <a:avLst/>
          </a:prstGeom>
        </p:spPr>
        <p:txBody>
          <a:bodyPr wrap="square">
            <a:spAutoFit/>
          </a:bodyPr>
          <a:lstStyle/>
          <a:p>
            <a:pPr>
              <a:lnSpc>
                <a:spcPct val="107000"/>
              </a:lnSpc>
              <a:spcAft>
                <a:spcPts val="800"/>
              </a:spcAft>
            </a:pPr>
            <a:r>
              <a:rPr lang="en-GB" sz="4800" b="1" u="sng" dirty="0">
                <a:solidFill>
                  <a:srgbClr val="1F419B"/>
                </a:solidFill>
                <a:latin typeface="Didact Gothic" pitchFamily="2" charset="0"/>
                <a:cs typeface="Calibri" panose="020F0502020204030204" pitchFamily="34" charset="0"/>
              </a:rPr>
              <a:t>How is maths taught in EYFS?</a:t>
            </a:r>
            <a:r>
              <a:rPr lang="en-GB" sz="2000" b="1" u="sng" dirty="0">
                <a:latin typeface="Calibri" panose="020F0502020204030204" pitchFamily="34" charset="0"/>
                <a:cs typeface="Calibri" panose="020F0502020204030204" pitchFamily="34" charset="0"/>
              </a:rPr>
              <a:t/>
            </a:r>
            <a:br>
              <a:rPr lang="en-GB" sz="2000" b="1" u="sng" dirty="0">
                <a:latin typeface="Calibri" panose="020F0502020204030204" pitchFamily="34" charset="0"/>
                <a:cs typeface="Calibri" panose="020F0502020204030204" pitchFamily="34" charset="0"/>
              </a:rPr>
            </a:br>
            <a:r>
              <a:rPr lang="en-GB" sz="2000" b="1" u="sng" dirty="0">
                <a:latin typeface="Calibri" panose="020F0502020204030204" pitchFamily="34" charset="0"/>
                <a:cs typeface="Calibri" panose="020F0502020204030204" pitchFamily="34" charset="0"/>
              </a:rPr>
              <a:t/>
            </a:r>
            <a:br>
              <a:rPr lang="en-GB" sz="2000" b="1" u="sng"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Maths begins with our youngest children becoming familiar with number and recognising numbers and representations.</a:t>
            </a:r>
          </a:p>
          <a:p>
            <a:pPr>
              <a:lnSpc>
                <a:spcPct val="107000"/>
              </a:lnSpc>
              <a:spcAft>
                <a:spcPts val="800"/>
              </a:spcAft>
            </a:pPr>
            <a:endParaRPr lang="en-GB"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In the Early Years Foundation Stage (EYFS), teachers strive to ensure that children will develop a strong grounding in number, essential for gaining the platform to excel mathematically.</a:t>
            </a: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We intend for children to develop a deep conceptual understanding of the numbers to 10, the relationships between them and the patterns therein. By providing frequent, varied and engaging opportunities to build and apply this understanding, children will develop a secure base of knowledge from which </a:t>
            </a:r>
            <a:br>
              <a:rPr lang="en-GB" b="0" i="0" u="none" strike="noStrike" dirty="0">
                <a:solidFill>
                  <a:srgbClr val="231F20"/>
                </a:solidFill>
                <a:effectLst/>
                <a:latin typeface="Calibri" panose="020F0502020204030204" pitchFamily="34" charset="0"/>
                <a:cs typeface="Calibri" panose="020F0502020204030204" pitchFamily="34" charset="0"/>
              </a:rPr>
            </a:br>
            <a:r>
              <a:rPr lang="en-GB" b="0" i="0" u="none" strike="noStrike" dirty="0">
                <a:solidFill>
                  <a:srgbClr val="231F20"/>
                </a:solidFill>
                <a:effectLst/>
                <a:latin typeface="Calibri" panose="020F0502020204030204" pitchFamily="34" charset="0"/>
                <a:cs typeface="Calibri" panose="020F0502020204030204" pitchFamily="34" charset="0"/>
              </a:rPr>
              <a:t>mathematical mastery is built.</a:t>
            </a: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 </a:t>
            </a:r>
            <a:r>
              <a:rPr lang="en-GB" sz="2000" b="1" i="0" u="none" strike="noStrike" dirty="0">
                <a:solidFill>
                  <a:srgbClr val="1F419B"/>
                </a:solidFill>
                <a:effectLst/>
                <a:latin typeface="Calibri" panose="020F0502020204030204" pitchFamily="34" charset="0"/>
                <a:cs typeface="Calibri" panose="020F0502020204030204" pitchFamily="34" charset="0"/>
              </a:rPr>
              <a:t>In EYFS, we ensure that the children will</a:t>
            </a:r>
            <a:r>
              <a:rPr lang="en-GB" sz="2000" b="0" i="0" u="none" strike="noStrike" dirty="0">
                <a:solidFill>
                  <a:srgbClr val="1F419B"/>
                </a:solidFill>
                <a:effectLst/>
                <a:latin typeface="Calibri" panose="020F0502020204030204" pitchFamily="34" charset="0"/>
                <a:cs typeface="Calibri" panose="020F0502020204030204" pitchFamily="34" charset="0"/>
              </a:rPr>
              <a:t>:</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Develop an understanding of number to 10, linking names of numbers, numerals, </a:t>
            </a: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their value, and their position in the counting order;</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Subitise - to recognise quantities without counting - up to 5;</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Automatically recall number bonds for numbers 0-5 and for 10, including </a:t>
            </a: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corresponding partitioning facts.</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Automatically recall double facts up to 5+5;</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Compare sets of objects up to 10 in different contexts, considering size and </a:t>
            </a:r>
          </a:p>
          <a:p>
            <a:pPr algn="l" fontAlgn="base"/>
            <a:r>
              <a:rPr lang="en-GB" b="0" i="0" u="none" strike="noStrike" dirty="0">
                <a:solidFill>
                  <a:srgbClr val="231F20"/>
                </a:solidFill>
                <a:effectLst/>
                <a:latin typeface="Calibri" panose="020F0502020204030204" pitchFamily="34" charset="0"/>
                <a:cs typeface="Calibri" panose="020F0502020204030204" pitchFamily="34" charset="0"/>
              </a:rPr>
              <a:t>difference;</a:t>
            </a:r>
          </a:p>
          <a:p>
            <a:pPr algn="l" fontAlgn="base">
              <a:buFont typeface="Arial" panose="020B0604020202020204" pitchFamily="34" charset="0"/>
              <a:buChar char="•"/>
            </a:pPr>
            <a:r>
              <a:rPr lang="en-GB" b="0" i="0" u="none" strike="noStrike" dirty="0">
                <a:solidFill>
                  <a:srgbClr val="231F20"/>
                </a:solidFill>
                <a:effectLst/>
                <a:latin typeface="Calibri" panose="020F0502020204030204" pitchFamily="34" charset="0"/>
                <a:cs typeface="Calibri" panose="020F0502020204030204" pitchFamily="34" charset="0"/>
              </a:rPr>
              <a:t>Explore patterns of numbers within numbers up to 10, including evens and odds.</a:t>
            </a:r>
          </a:p>
        </p:txBody>
      </p:sp>
      <p:pic>
        <p:nvPicPr>
          <p:cNvPr id="5" name="Audio Recording 23 Feb 2023 at 21:39:57">
            <a:hlinkClick r:id="" action="ppaction://media"/>
            <a:extLst>
              <a:ext uri="{FF2B5EF4-FFF2-40B4-BE49-F238E27FC236}">
                <a16:creationId xmlns:a16="http://schemas.microsoft.com/office/drawing/2014/main" id="{732B8C11-A8DE-869B-0E97-E6EADB5612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90113" y="145137"/>
            <a:ext cx="812800" cy="812800"/>
          </a:xfrm>
          <a:prstGeom prst="rect">
            <a:avLst/>
          </a:prstGeom>
        </p:spPr>
      </p:pic>
      <p:pic>
        <p:nvPicPr>
          <p:cNvPr id="1026" name="Picture 2" descr="Free Vector | Counting number 1 to 10 for kids">
            <a:extLst>
              <a:ext uri="{FF2B5EF4-FFF2-40B4-BE49-F238E27FC236}">
                <a16:creationId xmlns:a16="http://schemas.microsoft.com/office/drawing/2014/main" id="{439040D2-E9C8-7B66-88BA-598781C5D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331" y="3237874"/>
            <a:ext cx="3927669" cy="362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4" y="0"/>
            <a:ext cx="11667582" cy="836023"/>
          </a:xfrm>
          <a:prstGeom prst="rect">
            <a:avLst/>
          </a:prstGeom>
          <a:noFill/>
        </p:spPr>
        <p:txBody>
          <a:bodyPr wrap="square" rtlCol="0">
            <a:spAutoFit/>
          </a:bodyPr>
          <a:lstStyle/>
          <a:p>
            <a:r>
              <a:rPr lang="en-GB" sz="4800" b="1" u="sng" dirty="0">
                <a:solidFill>
                  <a:srgbClr val="1F419B"/>
                </a:solidFill>
                <a:latin typeface="Didact Gothic" pitchFamily="2" charset="0"/>
              </a:rPr>
              <a:t>How maths is taught in KS1 and KS2?</a:t>
            </a:r>
          </a:p>
        </p:txBody>
      </p:sp>
      <p:sp>
        <p:nvSpPr>
          <p:cNvPr id="3" name="TextBox 2"/>
          <p:cNvSpPr txBox="1"/>
          <p:nvPr/>
        </p:nvSpPr>
        <p:spPr>
          <a:xfrm>
            <a:off x="194759" y="992435"/>
            <a:ext cx="11802482" cy="5832366"/>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E55846"/>
                </a:solidFill>
              </a:rPr>
              <a:t>R Time</a:t>
            </a:r>
          </a:p>
          <a:p>
            <a:pPr marL="457200">
              <a:spcAft>
                <a:spcPts val="1000"/>
              </a:spcAft>
            </a:pPr>
            <a:r>
              <a:rPr lang="en-GB" sz="1800" dirty="0">
                <a:effectLst/>
                <a:ea typeface="Times New Roman" panose="02020603050405020304" pitchFamily="18" charset="0"/>
                <a:cs typeface="Times New Roman" panose="02020603050405020304" pitchFamily="18" charset="0"/>
              </a:rPr>
              <a:t>R Time is used as a tool to allow children to recap and retain prior learning. Through short weekly sessions composed of a selection of questions generated by the class teacher, the children are supported to embed prior learning into their long term memory, and integrate new knowledge into larger ideas. In turn this keeps prior learning methods clear. </a:t>
            </a:r>
            <a:br>
              <a:rPr lang="en-GB" sz="1800" dirty="0">
                <a:effectLst/>
                <a:ea typeface="Times New Roman" panose="02020603050405020304" pitchFamily="18" charset="0"/>
                <a:cs typeface="Times New Roman" panose="02020603050405020304" pitchFamily="18" charset="0"/>
              </a:rPr>
            </a:br>
            <a:r>
              <a:rPr lang="en-GB" sz="1800" b="1" dirty="0">
                <a:effectLst/>
                <a:ea typeface="Times New Roman" panose="02020603050405020304" pitchFamily="18" charset="0"/>
              </a:rPr>
              <a:t>Recap</a:t>
            </a:r>
            <a:r>
              <a:rPr lang="en-GB" sz="1800" dirty="0">
                <a:effectLst/>
                <a:ea typeface="Times New Roman" panose="02020603050405020304" pitchFamily="18" charset="0"/>
              </a:rPr>
              <a:t>: Last week;</a:t>
            </a:r>
            <a:r>
              <a:rPr lang="en-GB" dirty="0">
                <a:ea typeface="Times New Roman" panose="02020603050405020304" pitchFamily="18" charset="0"/>
              </a:rPr>
              <a:t> </a:t>
            </a:r>
            <a:r>
              <a:rPr lang="en-GB" sz="1800" b="1" dirty="0">
                <a:effectLst/>
                <a:ea typeface="Times New Roman" panose="02020603050405020304" pitchFamily="18" charset="0"/>
              </a:rPr>
              <a:t>Rewind</a:t>
            </a:r>
            <a:r>
              <a:rPr lang="en-GB" sz="1800" dirty="0">
                <a:effectLst/>
                <a:ea typeface="Times New Roman" panose="02020603050405020304" pitchFamily="18" charset="0"/>
              </a:rPr>
              <a:t>: Last Unit;</a:t>
            </a:r>
            <a:r>
              <a:rPr lang="en-GB" dirty="0">
                <a:ea typeface="Times New Roman" panose="02020603050405020304" pitchFamily="18" charset="0"/>
              </a:rPr>
              <a:t> </a:t>
            </a:r>
            <a:r>
              <a:rPr lang="en-GB" sz="1800" b="1" dirty="0">
                <a:effectLst/>
                <a:ea typeface="Times New Roman" panose="02020603050405020304" pitchFamily="18" charset="0"/>
              </a:rPr>
              <a:t>Refresh</a:t>
            </a:r>
            <a:r>
              <a:rPr lang="en-GB" sz="1800" dirty="0">
                <a:effectLst/>
                <a:ea typeface="Times New Roman" panose="02020603050405020304" pitchFamily="18" charset="0"/>
              </a:rPr>
              <a:t>: Last Year</a:t>
            </a:r>
          </a:p>
          <a:p>
            <a:pPr marL="285750" indent="-285750">
              <a:buFont typeface="Arial" panose="020B0604020202020204" pitchFamily="34" charset="0"/>
              <a:buChar char="•"/>
            </a:pPr>
            <a:r>
              <a:rPr lang="en-GB" sz="2400" b="1" dirty="0">
                <a:solidFill>
                  <a:srgbClr val="E55846"/>
                </a:solidFill>
              </a:rPr>
              <a:t>Anchor tasks</a:t>
            </a:r>
          </a:p>
          <a:p>
            <a:pPr marL="457200">
              <a:spcAft>
                <a:spcPts val="1000"/>
              </a:spcAft>
            </a:pPr>
            <a:r>
              <a:rPr lang="en-GB" dirty="0">
                <a:effectLst/>
                <a:ea typeface="Times New Roman" panose="02020603050405020304" pitchFamily="18" charset="0"/>
                <a:cs typeface="Times New Roman" panose="02020603050405020304" pitchFamily="18" charset="0"/>
              </a:rPr>
              <a:t>Anchor tasks are used across KS1 and KS2 as a tool to recap and review prior learning, and introduce new learning. Teachers use these as a marking tool to assess current and new learning alongside the children.</a:t>
            </a:r>
            <a:endParaRPr lang="en-GB" dirty="0"/>
          </a:p>
          <a:p>
            <a:pPr marL="285750" indent="-285750">
              <a:buFont typeface="Arial" panose="020B0604020202020204" pitchFamily="34" charset="0"/>
              <a:buChar char="•"/>
            </a:pPr>
            <a:r>
              <a:rPr lang="en-GB" sz="2400" b="1" dirty="0">
                <a:solidFill>
                  <a:srgbClr val="E55846"/>
                </a:solidFill>
              </a:rPr>
              <a:t>Lesson structure</a:t>
            </a:r>
          </a:p>
          <a:p>
            <a:pPr marL="457200">
              <a:spcAft>
                <a:spcPts val="1000"/>
              </a:spcAft>
            </a:pPr>
            <a:r>
              <a:rPr lang="en-GB" dirty="0">
                <a:cs typeface="Times New Roman" panose="02020603050405020304" pitchFamily="18" charset="0"/>
              </a:rPr>
              <a:t>Our lessons follow a similar structure across the school. The children begin with either an </a:t>
            </a:r>
            <a:br>
              <a:rPr lang="en-GB" dirty="0">
                <a:cs typeface="Times New Roman" panose="02020603050405020304" pitchFamily="18" charset="0"/>
              </a:rPr>
            </a:br>
            <a:r>
              <a:rPr lang="en-GB" dirty="0">
                <a:cs typeface="Times New Roman" panose="02020603050405020304" pitchFamily="18" charset="0"/>
              </a:rPr>
              <a:t>R Time or Anchor task, followed by the days learning. This may be consolidation of the </a:t>
            </a:r>
            <a:br>
              <a:rPr lang="en-GB" dirty="0">
                <a:cs typeface="Times New Roman" panose="02020603050405020304" pitchFamily="18" charset="0"/>
              </a:rPr>
            </a:br>
            <a:r>
              <a:rPr lang="en-GB" dirty="0">
                <a:cs typeface="Times New Roman" panose="02020603050405020304" pitchFamily="18" charset="0"/>
              </a:rPr>
              <a:t>previous day if required, or progression onto the next step.</a:t>
            </a:r>
            <a:endParaRPr lang="en-GB" dirty="0"/>
          </a:p>
          <a:p>
            <a:pPr marL="285750" indent="-285750">
              <a:buFont typeface="Arial" panose="020B0604020202020204" pitchFamily="34" charset="0"/>
              <a:buChar char="•"/>
            </a:pPr>
            <a:r>
              <a:rPr lang="en-GB" sz="2400" b="1" dirty="0">
                <a:solidFill>
                  <a:srgbClr val="E55846"/>
                </a:solidFill>
              </a:rPr>
              <a:t>Assessment/interventions</a:t>
            </a:r>
          </a:p>
          <a:p>
            <a:pPr marL="457200">
              <a:spcAft>
                <a:spcPts val="1000"/>
              </a:spcAft>
            </a:pPr>
            <a:r>
              <a:rPr lang="en-GB" dirty="0">
                <a:effectLst/>
                <a:ea typeface="Times New Roman" panose="02020603050405020304" pitchFamily="18" charset="0"/>
                <a:cs typeface="Times New Roman" panose="02020603050405020304" pitchFamily="18" charset="0"/>
              </a:rPr>
              <a:t>At Dorridge, we use both formative and summative assessment tools. Our summative </a:t>
            </a:r>
            <a:br>
              <a:rPr lang="en-GB" dirty="0">
                <a:effectLst/>
                <a:ea typeface="Times New Roman" panose="02020603050405020304" pitchFamily="18" charset="0"/>
                <a:cs typeface="Times New Roman" panose="02020603050405020304" pitchFamily="18" charset="0"/>
              </a:rPr>
            </a:br>
            <a:r>
              <a:rPr lang="en-GB" dirty="0">
                <a:effectLst/>
                <a:ea typeface="Times New Roman" panose="02020603050405020304" pitchFamily="18" charset="0"/>
                <a:cs typeface="Times New Roman" panose="02020603050405020304" pitchFamily="18" charset="0"/>
              </a:rPr>
              <a:t>assessment is carried out through the use of </a:t>
            </a:r>
            <a:r>
              <a:rPr lang="en-GB" dirty="0">
                <a:ea typeface="Times New Roman" panose="02020603050405020304" pitchFamily="18" charset="0"/>
                <a:cs typeface="Times New Roman" panose="02020603050405020304" pitchFamily="18" charset="0"/>
              </a:rPr>
              <a:t>termly </a:t>
            </a:r>
            <a:r>
              <a:rPr lang="en-GB" dirty="0">
                <a:effectLst/>
                <a:ea typeface="Times New Roman" panose="02020603050405020304" pitchFamily="18" charset="0"/>
                <a:cs typeface="Times New Roman" panose="02020603050405020304" pitchFamily="18" charset="0"/>
              </a:rPr>
              <a:t>NTS tests. This works alongside the </a:t>
            </a:r>
            <a:br>
              <a:rPr lang="en-GB" dirty="0">
                <a:effectLst/>
                <a:ea typeface="Times New Roman" panose="02020603050405020304" pitchFamily="18" charset="0"/>
                <a:cs typeface="Times New Roman" panose="02020603050405020304" pitchFamily="18" charset="0"/>
              </a:rPr>
            </a:br>
            <a:r>
              <a:rPr lang="en-GB" dirty="0">
                <a:effectLst/>
                <a:ea typeface="Times New Roman" panose="02020603050405020304" pitchFamily="18" charset="0"/>
                <a:cs typeface="Times New Roman" panose="02020603050405020304" pitchFamily="18" charset="0"/>
              </a:rPr>
              <a:t>White Rose</a:t>
            </a:r>
            <a:r>
              <a:rPr lang="en-GB" dirty="0">
                <a:ea typeface="Times New Roman" panose="02020603050405020304" pitchFamily="18" charset="0"/>
                <a:cs typeface="Times New Roman" panose="02020603050405020304" pitchFamily="18" charset="0"/>
              </a:rPr>
              <a:t> </a:t>
            </a:r>
            <a:r>
              <a:rPr lang="en-GB" dirty="0">
                <a:effectLst/>
                <a:ea typeface="Times New Roman" panose="02020603050405020304" pitchFamily="18" charset="0"/>
                <a:cs typeface="Times New Roman" panose="02020603050405020304" pitchFamily="18" charset="0"/>
              </a:rPr>
              <a:t>Scheme of Learning, and only assesses the children on the learning and units of</a:t>
            </a:r>
            <a:br>
              <a:rPr lang="en-GB" dirty="0">
                <a:effectLst/>
                <a:ea typeface="Times New Roman" panose="02020603050405020304" pitchFamily="18" charset="0"/>
                <a:cs typeface="Times New Roman" panose="02020603050405020304" pitchFamily="18" charset="0"/>
              </a:rPr>
            </a:br>
            <a:r>
              <a:rPr lang="en-GB" dirty="0">
                <a:effectLst/>
                <a:ea typeface="Times New Roman" panose="02020603050405020304" pitchFamily="18" charset="0"/>
                <a:cs typeface="Times New Roman" panose="02020603050405020304" pitchFamily="18" charset="0"/>
              </a:rPr>
              <a:t> work they should have completed at that point in the school year. Our formative </a:t>
            </a:r>
            <a:br>
              <a:rPr lang="en-GB" dirty="0">
                <a:effectLst/>
                <a:ea typeface="Times New Roman" panose="02020603050405020304" pitchFamily="18" charset="0"/>
                <a:cs typeface="Times New Roman" panose="02020603050405020304" pitchFamily="18" charset="0"/>
              </a:rPr>
            </a:br>
            <a:r>
              <a:rPr lang="en-GB" dirty="0">
                <a:effectLst/>
                <a:ea typeface="Times New Roman" panose="02020603050405020304" pitchFamily="18" charset="0"/>
                <a:cs typeface="Times New Roman" panose="02020603050405020304" pitchFamily="18" charset="0"/>
              </a:rPr>
              <a:t>assessment is ongoing</a:t>
            </a:r>
            <a:r>
              <a:rPr lang="en-GB" dirty="0">
                <a:ea typeface="Times New Roman" panose="02020603050405020304" pitchFamily="18" charset="0"/>
                <a:cs typeface="Times New Roman" panose="02020603050405020304" pitchFamily="18" charset="0"/>
              </a:rPr>
              <a:t> </a:t>
            </a:r>
            <a:r>
              <a:rPr lang="en-GB" dirty="0">
                <a:effectLst/>
                <a:ea typeface="Times New Roman" panose="02020603050405020304" pitchFamily="18" charset="0"/>
                <a:cs typeface="Times New Roman" panose="02020603050405020304" pitchFamily="18" charset="0"/>
              </a:rPr>
              <a:t>throughout lessons on a daily basis by both teachers and TLSA’s.</a:t>
            </a:r>
            <a:endParaRPr lang="en-GB" b="1" dirty="0">
              <a:solidFill>
                <a:srgbClr val="E55846"/>
              </a:solidFill>
            </a:endParaRPr>
          </a:p>
        </p:txBody>
      </p:sp>
      <p:pic>
        <p:nvPicPr>
          <p:cNvPr id="11" name="Audio Recording 23 Feb 2023 at 21:55:59">
            <a:hlinkClick r:id="" action="ppaction://media"/>
            <a:extLst>
              <a:ext uri="{FF2B5EF4-FFF2-40B4-BE49-F238E27FC236}">
                <a16:creationId xmlns:a16="http://schemas.microsoft.com/office/drawing/2014/main" id="{1927D234-CD1D-18A3-A8EC-76860D8C37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18534" y="746854"/>
            <a:ext cx="812800" cy="812800"/>
          </a:xfrm>
          <a:prstGeom prst="rect">
            <a:avLst/>
          </a:prstGeom>
        </p:spPr>
      </p:pic>
      <p:pic>
        <p:nvPicPr>
          <p:cNvPr id="2052" name="Picture 4" descr="13,075 Maths Clipart Images, Stock Photos &amp; Vectors | Shutterstock">
            <a:extLst>
              <a:ext uri="{FF2B5EF4-FFF2-40B4-BE49-F238E27FC236}">
                <a16:creationId xmlns:a16="http://schemas.microsoft.com/office/drawing/2014/main" id="{1D5293C6-FB37-CCEF-0B3C-6C5D91BC61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540"/>
          <a:stretch/>
        </p:blipFill>
        <p:spPr bwMode="auto">
          <a:xfrm>
            <a:off x="9322420" y="3714536"/>
            <a:ext cx="2869580" cy="314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8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9249"/>
            <a:ext cx="7819251" cy="6971139"/>
          </a:xfrm>
          <a:prstGeom prst="rect">
            <a:avLst/>
          </a:prstGeom>
        </p:spPr>
        <p:txBody>
          <a:bodyPr wrap="square">
            <a:spAutoFit/>
          </a:bodyPr>
          <a:lstStyle/>
          <a:p>
            <a:r>
              <a:rPr lang="en-GB" sz="4000" b="1" u="sng" dirty="0">
                <a:solidFill>
                  <a:srgbClr val="1F419B"/>
                </a:solidFill>
                <a:latin typeface="Didact Gothic" panose="020B0604020202020204" charset="0"/>
              </a:rPr>
              <a:t>Multiplication tables check – Year 4</a:t>
            </a:r>
          </a:p>
          <a:p>
            <a:endParaRPr lang="en-GB" sz="1000" b="1" u="sng" dirty="0">
              <a:solidFill>
                <a:srgbClr val="FF0000"/>
              </a:solidFill>
              <a:latin typeface="Didact Gothic" panose="020B0604020202020204" charset="0"/>
            </a:endParaRPr>
          </a:p>
          <a:p>
            <a:r>
              <a:rPr lang="en-GB" sz="1700" dirty="0"/>
              <a:t>The MTC was introduced by the DFE to determine whether pupils can recall their times tables fluently. Over the duration of their mathematical education at Dorridge, from Year 1 to Year 4 every child will be expected to learning their multiplication tables. This is broken down into progressive, manageable steps for the children.</a:t>
            </a:r>
          </a:p>
          <a:p>
            <a:endParaRPr lang="en-GB" sz="1700" dirty="0"/>
          </a:p>
          <a:p>
            <a:r>
              <a:rPr lang="en-GB" sz="1700" dirty="0"/>
              <a:t>Each year group will focus on and embed different tables to ensure the children are given the best opportunity to learn their tables.</a:t>
            </a:r>
          </a:p>
          <a:p>
            <a:r>
              <a:rPr lang="en-GB" sz="1700" dirty="0"/>
              <a:t>Year 1 – 2’s, 5’s and 10’s</a:t>
            </a:r>
          </a:p>
          <a:p>
            <a:r>
              <a:rPr lang="en-GB" sz="1700" dirty="0"/>
              <a:t>Year 2 – 2’s, 5’s, 10’s and 3’s</a:t>
            </a:r>
          </a:p>
          <a:p>
            <a:r>
              <a:rPr lang="en-GB" sz="1700" dirty="0"/>
              <a:t>Year 3 – 3’s, 4’s and 8’s</a:t>
            </a:r>
          </a:p>
          <a:p>
            <a:r>
              <a:rPr lang="en-GB" sz="1700" dirty="0"/>
              <a:t>Year 4 – 6’s, 7’s, 9’s, 11’s and 12’s.</a:t>
            </a:r>
          </a:p>
          <a:p>
            <a:endParaRPr lang="en-GB" sz="1700" dirty="0"/>
          </a:p>
          <a:p>
            <a:r>
              <a:rPr lang="en-GB" sz="1700" dirty="0"/>
              <a:t>By the time the children reach year 4, they are able to use their previously learnt tables to assist them with their new tables.</a:t>
            </a:r>
          </a:p>
          <a:p>
            <a:endParaRPr lang="en-GB" sz="1700" dirty="0"/>
          </a:p>
          <a:p>
            <a:r>
              <a:rPr lang="en-GB" sz="1700" dirty="0"/>
              <a:t>This year, the MTC must be administered between:</a:t>
            </a:r>
          </a:p>
          <a:p>
            <a:r>
              <a:rPr lang="en-GB" sz="1700" b="1" i="0" u="none" strike="noStrike" dirty="0">
                <a:solidFill>
                  <a:srgbClr val="0B0C0C"/>
                </a:solidFill>
                <a:effectLst/>
                <a:latin typeface="GDS Transport"/>
              </a:rPr>
              <a:t>Monday 5 June and Friday 16 June </a:t>
            </a:r>
            <a:r>
              <a:rPr lang="en-GB" sz="1700" b="1" i="0" u="none" strike="noStrike" dirty="0" smtClean="0">
                <a:solidFill>
                  <a:srgbClr val="0B0C0C"/>
                </a:solidFill>
                <a:effectLst/>
                <a:latin typeface="GDS Transport"/>
              </a:rPr>
              <a:t>2023</a:t>
            </a:r>
            <a:endParaRPr lang="en-GB" sz="1700" dirty="0">
              <a:solidFill>
                <a:srgbClr val="0B0C0C"/>
              </a:solidFill>
              <a:latin typeface="GDS Transport"/>
            </a:endParaRPr>
          </a:p>
          <a:p>
            <a:r>
              <a:rPr lang="en-GB" sz="1700" dirty="0">
                <a:hlinkClick r:id="rId4"/>
              </a:rPr>
              <a:t>https://assets.publishing.service.gov.uk/government/uploads/system/uploads/attachment_data/file/1116420/2023_Information_for_parents_Multiplication_tables_check_Nov_22_PDFA.pdf</a:t>
            </a:r>
            <a:r>
              <a:rPr lang="en-GB" sz="1700" dirty="0"/>
              <a:t> </a:t>
            </a:r>
          </a:p>
        </p:txBody>
      </p:sp>
      <p:pic>
        <p:nvPicPr>
          <p:cNvPr id="4" name="Picture 3" descr="A person holding a tablet&#10;&#10;Description automatically generated with low confidence">
            <a:extLst>
              <a:ext uri="{FF2B5EF4-FFF2-40B4-BE49-F238E27FC236}">
                <a16:creationId xmlns:a16="http://schemas.microsoft.com/office/drawing/2014/main" id="{622837D2-DFB5-586D-8D9E-1B1C54BCC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251" y="179249"/>
            <a:ext cx="4372749" cy="6157913"/>
          </a:xfrm>
          <a:prstGeom prst="rect">
            <a:avLst/>
          </a:prstGeom>
        </p:spPr>
      </p:pic>
      <p:pic>
        <p:nvPicPr>
          <p:cNvPr id="5" name="Audio Recording 23 Feb 2023 at 16:54:24">
            <a:hlinkClick r:id="" action="ppaction://media"/>
            <a:extLst>
              <a:ext uri="{FF2B5EF4-FFF2-40B4-BE49-F238E27FC236}">
                <a16:creationId xmlns:a16="http://schemas.microsoft.com/office/drawing/2014/main" id="{0117EFAF-B62F-7ED2-0411-3EF835B036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89725" y="3022600"/>
            <a:ext cx="812800" cy="812800"/>
          </a:xfrm>
          <a:prstGeom prst="rect">
            <a:avLst/>
          </a:prstGeom>
        </p:spPr>
      </p:pic>
    </p:spTree>
    <p:extLst>
      <p:ext uri="{BB962C8B-B14F-4D97-AF65-F5344CB8AC3E}">
        <p14:creationId xmlns:p14="http://schemas.microsoft.com/office/powerpoint/2010/main" val="358157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3" y="145137"/>
            <a:ext cx="11338560" cy="3774944"/>
          </a:xfrm>
          <a:prstGeom prst="rect">
            <a:avLst/>
          </a:prstGeom>
        </p:spPr>
        <p:txBody>
          <a:bodyPr wrap="square">
            <a:spAutoFit/>
          </a:bodyPr>
          <a:lstStyle/>
          <a:p>
            <a:pPr>
              <a:lnSpc>
                <a:spcPct val="107000"/>
              </a:lnSpc>
              <a:spcAft>
                <a:spcPts val="800"/>
              </a:spcAft>
            </a:pPr>
            <a:r>
              <a:rPr lang="en-GB" sz="4800" b="1" u="sng" dirty="0">
                <a:solidFill>
                  <a:srgbClr val="1F419B"/>
                </a:solidFill>
                <a:latin typeface="Didact Gothic" pitchFamily="2" charset="0"/>
                <a:cs typeface="Calibri" panose="020F0502020204030204" pitchFamily="34" charset="0"/>
              </a:rPr>
              <a:t>Maths homework</a:t>
            </a:r>
            <a:r>
              <a:rPr lang="en-GB" sz="2000" b="1" u="sng" dirty="0">
                <a:latin typeface="Calibri" panose="020F0502020204030204" pitchFamily="34" charset="0"/>
                <a:cs typeface="Calibri" panose="020F0502020204030204" pitchFamily="34" charset="0"/>
              </a:rPr>
              <a:t/>
            </a:r>
            <a:br>
              <a:rPr lang="en-GB" sz="2000" b="1" u="sng" dirty="0">
                <a:latin typeface="Calibri" panose="020F0502020204030204" pitchFamily="34" charset="0"/>
                <a:cs typeface="Calibri" panose="020F0502020204030204" pitchFamily="34" charset="0"/>
              </a:rPr>
            </a:br>
            <a:r>
              <a:rPr lang="en-GB" sz="2000" b="1" u="sng" dirty="0">
                <a:latin typeface="Calibri" panose="020F0502020204030204" pitchFamily="34" charset="0"/>
                <a:cs typeface="Calibri" panose="020F0502020204030204" pitchFamily="34" charset="0"/>
              </a:rPr>
              <a:t/>
            </a:r>
            <a:br>
              <a:rPr lang="en-GB" sz="2000" b="1" u="sng"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children are set weekly mathematics homework through Mathletics. This will consolidate and work alongside their current unit of work. They will usually be set 2-3 tasks which they should be able to complete with little to no help. We encourage parents/carers to allow the children access to equipment, paper, pens to assist their homework completion, just as we would in school.</a:t>
            </a:r>
          </a:p>
          <a:p>
            <a:pPr>
              <a:lnSpc>
                <a:spcPct val="107000"/>
              </a:lnSpc>
              <a:spcAft>
                <a:spcPts val="800"/>
              </a:spcAft>
            </a:pPr>
            <a:endParaRPr lang="en-GB" b="0" i="0" u="none" strike="noStrike" dirty="0">
              <a:solidFill>
                <a:srgbClr val="231F20"/>
              </a:solidFill>
              <a:effectLst/>
              <a:latin typeface="Calibri" panose="020F0502020204030204" pitchFamily="34" charset="0"/>
              <a:cs typeface="Calibri" panose="020F0502020204030204" pitchFamily="34" charset="0"/>
            </a:endParaRPr>
          </a:p>
          <a:p>
            <a:pPr>
              <a:lnSpc>
                <a:spcPct val="107000"/>
              </a:lnSpc>
              <a:spcAft>
                <a:spcPts val="800"/>
              </a:spcAft>
            </a:pPr>
            <a:r>
              <a:rPr lang="en-GB" dirty="0">
                <a:solidFill>
                  <a:srgbClr val="231F20"/>
                </a:solidFill>
                <a:latin typeface="Calibri" panose="020F0502020204030204" pitchFamily="34" charset="0"/>
                <a:cs typeface="Calibri" panose="020F0502020204030204" pitchFamily="34" charset="0"/>
              </a:rPr>
              <a:t>When the children are completing their Multiplication and Division units,(in years 2-6), the teachers may set the children a challenge on Times Table Rock Stars instead. We encourage all children to access TTRS regularly on top of their Mathletics tasks to aid their multiplication facts knowledge.</a:t>
            </a:r>
            <a:endParaRPr lang="en-GB" b="0" i="0" u="none" strike="noStrike" dirty="0">
              <a:solidFill>
                <a:srgbClr val="231F20"/>
              </a:solidFill>
              <a:effectLst/>
              <a:latin typeface="Calibri" panose="020F0502020204030204" pitchFamily="34" charset="0"/>
              <a:cs typeface="Calibri" panose="020F0502020204030204" pitchFamily="34" charset="0"/>
            </a:endParaRPr>
          </a:p>
        </p:txBody>
      </p:sp>
      <p:pic>
        <p:nvPicPr>
          <p:cNvPr id="6146" name="Picture 2" descr="Albion Primary School - Mathletics">
            <a:extLst>
              <a:ext uri="{FF2B5EF4-FFF2-40B4-BE49-F238E27FC236}">
                <a16:creationId xmlns:a16="http://schemas.microsoft.com/office/drawing/2014/main" id="{CE797E93-35CA-F4A4-8409-8490CAB59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3920081"/>
            <a:ext cx="4247741" cy="29379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umBots | ttrs-logo">
            <a:extLst>
              <a:ext uri="{FF2B5EF4-FFF2-40B4-BE49-F238E27FC236}">
                <a16:creationId xmlns:a16="http://schemas.microsoft.com/office/drawing/2014/main" id="{1E4A63A2-3C79-BE66-C236-268CED1C2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534" y="4006504"/>
            <a:ext cx="3908516" cy="2851496"/>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23 Feb 2023 at 22:44:14">
            <a:hlinkClick r:id="" action="ppaction://media"/>
            <a:extLst>
              <a:ext uri="{FF2B5EF4-FFF2-40B4-BE49-F238E27FC236}">
                <a16:creationId xmlns:a16="http://schemas.microsoft.com/office/drawing/2014/main" id="{A5AD2460-33E6-B36C-15E0-367273B900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8392" y="235851"/>
            <a:ext cx="812800" cy="812800"/>
          </a:xfrm>
          <a:prstGeom prst="rect">
            <a:avLst/>
          </a:prstGeom>
        </p:spPr>
      </p:pic>
    </p:spTree>
    <p:extLst>
      <p:ext uri="{BB962C8B-B14F-4D97-AF65-F5344CB8AC3E}">
        <p14:creationId xmlns:p14="http://schemas.microsoft.com/office/powerpoint/2010/main" val="28398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504</Words>
  <Application>Microsoft Office PowerPoint</Application>
  <PresentationFormat>Widescreen</PresentationFormat>
  <Paragraphs>55</Paragraphs>
  <Slides>10</Slides>
  <Notes>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Calibri Light</vt:lpstr>
      <vt:lpstr>Didact Gothic</vt:lpstr>
      <vt:lpstr>GDS Transport</vt:lpstr>
      <vt:lpstr>Times New Roman</vt:lpstr>
      <vt:lpstr>Office Theme</vt:lpstr>
      <vt:lpstr>Mathematics at</vt:lpstr>
      <vt:lpstr>PowerPoint Presentation</vt:lpstr>
      <vt:lpstr>PowerPoint Presentation</vt:lpstr>
      <vt:lpstr>Maths Overview</vt:lpstr>
      <vt:lpstr>PowerPoint Presentation</vt:lpstr>
      <vt:lpstr>PowerPoint Presentation</vt:lpstr>
      <vt:lpstr>PowerPoint Presentation</vt:lpstr>
      <vt:lpstr>PowerPoint Presentation</vt:lpstr>
      <vt:lpstr>PowerPoint Presentation</vt:lpstr>
      <vt:lpstr>PowerPoint Presentation</vt:lpstr>
    </vt:vector>
  </TitlesOfParts>
  <Company>SMBC Education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self Video</dc:title>
  <dc:creator>Catherine Biddlecombe</dc:creator>
  <cp:lastModifiedBy>Ros Ashe</cp:lastModifiedBy>
  <cp:revision>88</cp:revision>
  <dcterms:created xsi:type="dcterms:W3CDTF">2021-11-18T16:28:09Z</dcterms:created>
  <dcterms:modified xsi:type="dcterms:W3CDTF">2023-03-01T09:30:56Z</dcterms:modified>
</cp:coreProperties>
</file>