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3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7" r:id="rId7"/>
    <p:sldId id="260" r:id="rId8"/>
    <p:sldId id="282" r:id="rId9"/>
    <p:sldId id="261" r:id="rId10"/>
    <p:sldId id="262" r:id="rId11"/>
    <p:sldId id="263" r:id="rId12"/>
    <p:sldId id="264" r:id="rId13"/>
    <p:sldId id="274" r:id="rId14"/>
    <p:sldId id="265" r:id="rId15"/>
    <p:sldId id="277" r:id="rId16"/>
    <p:sldId id="278" r:id="rId17"/>
    <p:sldId id="279" r:id="rId18"/>
    <p:sldId id="280" r:id="rId19"/>
  </p:sldIdLst>
  <p:sldSz cx="9144000" cy="6858000" type="screen4x3"/>
  <p:notesSz cx="6797675" cy="9928225"/>
  <p:custShowLst>
    <p:custShow name="Custom Show 1" id="0">
      <p:sldLst>
        <p:sld r:id="rId3"/>
        <p:sld r:id="rId4"/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Horswill" initials="JH" lastIdx="1" clrIdx="0">
    <p:extLst>
      <p:ext uri="{19B8F6BF-5375-455C-9EA6-DF929625EA0E}">
        <p15:presenceInfo xmlns:p15="http://schemas.microsoft.com/office/powerpoint/2012/main" userId="Jill Horsw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343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F396-068D-4030-ADC8-3C105C3F8757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B8CA-C065-4ED5-833B-401B0023E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87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E4DD6-3A2A-4E77-9776-2B9D2587F2F0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E9BD-4713-4554-86AF-3FCFBDDF2F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7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8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GL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54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2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71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3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  <a:r>
              <a:rPr lang="en-GB" baseline="0" dirty="0" smtClean="0"/>
              <a:t>GL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9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7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5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3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9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5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9BD-4713-4554-86AF-3FCFBDDF2FE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5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1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4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3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2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8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8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87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0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05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70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20C4CA-EAC2-4BD3-B5F7-A582168DED05}" type="datetimeFigureOut">
              <a:rPr lang="en-GB" smtClean="0"/>
              <a:pPr/>
              <a:t>15/09/2023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09FE04-DF2E-420A-8C8E-25AE41BF3E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6DE24-2F74-4704-9F95-CBA9EAB87C52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F373-AD46-4562-B17B-8B75CFDF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7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hAJMJUsAa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7-11-years/times-tables" TargetMode="External"/><Relationship Id="rId5" Type="http://schemas.openxmlformats.org/officeDocument/2006/relationships/hyperlink" Target="https://www.theschoolrun.com/maths/times-tables" TargetMode="External"/><Relationship Id="rId4" Type="http://schemas.openxmlformats.org/officeDocument/2006/relationships/hyperlink" Target="https://www.timestables.co.uk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3861048"/>
            <a:ext cx="6912768" cy="1470025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Welcome to Year </a:t>
            </a:r>
            <a:r>
              <a:rPr lang="en-GB" sz="6600" dirty="0" smtClean="0">
                <a:solidFill>
                  <a:srgbClr val="FF0000"/>
                </a:solidFill>
              </a:rPr>
              <a:t>4 </a:t>
            </a:r>
            <a:r>
              <a:rPr lang="en-GB" sz="6600" dirty="0">
                <a:solidFill>
                  <a:srgbClr val="FF0000"/>
                </a:solidFill>
              </a:rPr>
              <a:t>at</a:t>
            </a:r>
            <a:br>
              <a:rPr lang="en-GB" sz="6600" dirty="0">
                <a:solidFill>
                  <a:srgbClr val="FF0000"/>
                </a:solidFill>
              </a:rPr>
            </a:br>
            <a:r>
              <a:rPr lang="en-GB" sz="6600" dirty="0">
                <a:solidFill>
                  <a:srgbClr val="FF0000"/>
                </a:solidFill>
              </a:rPr>
              <a:t> Dorridge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8042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2359"/>
            <a:ext cx="7125113" cy="924475"/>
          </a:xfrm>
        </p:spPr>
        <p:txBody>
          <a:bodyPr/>
          <a:lstStyle/>
          <a:p>
            <a:r>
              <a:rPr lang="en-GB" b="1" u="sng" dirty="0">
                <a:solidFill>
                  <a:srgbClr val="FF0000"/>
                </a:solidFill>
                <a:effectLst/>
              </a:rPr>
              <a:t>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1640" y="1052736"/>
            <a:ext cx="6991082" cy="54726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GB" u="sng" dirty="0"/>
          </a:p>
          <a:p>
            <a:r>
              <a:rPr lang="en-GB" b="0" dirty="0" smtClean="0"/>
              <a:t>Wednesday PM fo</a:t>
            </a:r>
            <a:r>
              <a:rPr lang="en-GB" dirty="0" smtClean="0"/>
              <a:t>r all classes </a:t>
            </a:r>
          </a:p>
          <a:p>
            <a:r>
              <a:rPr lang="en-GB" b="0" dirty="0" smtClean="0"/>
              <a:t>Children should come into school in their PE kits  </a:t>
            </a:r>
            <a:endParaRPr lang="en-GB" dirty="0"/>
          </a:p>
          <a:p>
            <a:r>
              <a:rPr lang="en-GB" b="0" dirty="0"/>
              <a:t>Hair should be tied back </a:t>
            </a:r>
            <a:r>
              <a:rPr lang="en-GB" dirty="0" smtClean="0"/>
              <a:t>for boys and girls </a:t>
            </a:r>
          </a:p>
          <a:p>
            <a:r>
              <a:rPr lang="en-GB" dirty="0" smtClean="0"/>
              <a:t>Earrings should be removed or covered if they are newly pierced.</a:t>
            </a:r>
          </a:p>
        </p:txBody>
      </p:sp>
      <p:pic>
        <p:nvPicPr>
          <p:cNvPr id="1026" name="Picture 2" descr="C:\Users\user\AppData\Local\Microsoft\Windows\INetCache\IE\IN16RDC8\MC9003015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72" y="453776"/>
            <a:ext cx="1388522" cy="138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0000"/>
                </a:solidFill>
              </a:rPr>
              <a:t>Home School Organiser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17638"/>
            <a:ext cx="7328172" cy="4603650"/>
          </a:xfrm>
        </p:spPr>
        <p:txBody>
          <a:bodyPr>
            <a:noAutofit/>
          </a:bodyPr>
          <a:lstStyle/>
          <a:p>
            <a:r>
              <a:rPr lang="en-GB" sz="2400" b="0" smtClean="0"/>
              <a:t>We promote Organisation</a:t>
            </a:r>
            <a:r>
              <a:rPr lang="en-GB" sz="2400" b="0" dirty="0"/>
              <a:t>, Independence and Communication</a:t>
            </a:r>
          </a:p>
          <a:p>
            <a:r>
              <a:rPr lang="en-GB" sz="2400" b="0" dirty="0"/>
              <a:t>Please remind your child to bring it home each night and back to school the following day</a:t>
            </a:r>
          </a:p>
          <a:p>
            <a:r>
              <a:rPr lang="en-GB" sz="2400" b="0" dirty="0"/>
              <a:t>Please check and sign reading daily.  Comments are welcome too. </a:t>
            </a:r>
            <a:endParaRPr lang="en-GB" sz="2400" b="0" dirty="0" smtClean="0"/>
          </a:p>
          <a:p>
            <a:r>
              <a:rPr lang="en-GB" sz="2400" b="0" dirty="0" smtClean="0"/>
              <a:t>Monitoring </a:t>
            </a:r>
            <a:r>
              <a:rPr lang="en-GB" sz="2400" b="0" dirty="0"/>
              <a:t>carried out by the </a:t>
            </a:r>
            <a:r>
              <a:rPr lang="en-GB" sz="2400" b="0" dirty="0" smtClean="0"/>
              <a:t>teacher </a:t>
            </a:r>
            <a:r>
              <a:rPr lang="en-GB" sz="2400" b="0" dirty="0"/>
              <a:t>once a week. </a:t>
            </a:r>
          </a:p>
          <a:p>
            <a:r>
              <a:rPr lang="en-GB" sz="2400" b="0" dirty="0"/>
              <a:t>If your child is being collected by another parent/adult, please let the teacher </a:t>
            </a:r>
            <a:r>
              <a:rPr lang="en-GB" sz="2400" b="0" dirty="0" smtClean="0"/>
              <a:t>know</a:t>
            </a:r>
            <a:r>
              <a:rPr lang="en-GB" sz="2400" dirty="0"/>
              <a:t> </a:t>
            </a:r>
            <a:r>
              <a:rPr lang="en-GB" sz="2400" dirty="0" smtClean="0"/>
              <a:t>or write any messages to teachers in the HSO. </a:t>
            </a:r>
            <a:endParaRPr lang="en-GB" sz="2400" b="0" dirty="0"/>
          </a:p>
        </p:txBody>
      </p:sp>
      <p:pic>
        <p:nvPicPr>
          <p:cNvPr id="8194" name="Picture 2" descr="C:\Users\user\AppData\Local\Microsoft\Windows\INetCache\IE\8UI35FAL\MC9004417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663">
            <a:off x="6228184" y="448173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04664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</a:rPr>
              <a:t>Equipment</a:t>
            </a:r>
          </a:p>
          <a:p>
            <a:endParaRPr lang="en-GB" sz="2800" dirty="0"/>
          </a:p>
          <a:p>
            <a:r>
              <a:rPr lang="en-GB" sz="2800" dirty="0"/>
              <a:t>Simple pencil </a:t>
            </a:r>
            <a:r>
              <a:rPr lang="en-GB" sz="2800" dirty="0" smtClean="0"/>
              <a:t>case: pencil</a:t>
            </a:r>
            <a:r>
              <a:rPr lang="en-GB" sz="2800" dirty="0"/>
              <a:t>, rubber, sharpener, ruler, glue </a:t>
            </a:r>
            <a:r>
              <a:rPr lang="en-GB" sz="2800" dirty="0" smtClean="0"/>
              <a:t>stick, Pencil </a:t>
            </a:r>
            <a:r>
              <a:rPr lang="en-GB" sz="2800" dirty="0"/>
              <a:t>crayons, felt </a:t>
            </a:r>
            <a:r>
              <a:rPr lang="en-GB" sz="2800" dirty="0" smtClean="0"/>
              <a:t>pens.</a:t>
            </a:r>
          </a:p>
          <a:p>
            <a:endParaRPr lang="en-GB" sz="2800" dirty="0"/>
          </a:p>
          <a:p>
            <a:r>
              <a:rPr lang="en-GB" sz="2800" dirty="0" smtClean="0"/>
              <a:t>This year, all children will be using pens during the Autumn term. We request that children come to school equipped with either a blue Friction pen or a blue Berol Handwriting.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91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362" y="4165632"/>
            <a:ext cx="7810500" cy="54864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900" dirty="0" smtClean="0">
                <a:solidFill>
                  <a:srgbClr val="FF0000"/>
                </a:solidFill>
              </a:rPr>
              <a:t>  </a:t>
            </a:r>
            <a:r>
              <a:rPr lang="en-GB" sz="3100" b="1" u="sng" dirty="0" smtClean="0">
                <a:solidFill>
                  <a:srgbClr val="FF0000"/>
                </a:solidFill>
                <a:effectLst/>
              </a:rPr>
              <a:t>Sanctions</a:t>
            </a:r>
            <a:br>
              <a:rPr lang="en-GB" sz="3100" b="1" u="sng" dirty="0" smtClean="0">
                <a:solidFill>
                  <a:srgbClr val="FF0000"/>
                </a:solidFill>
                <a:effectLst/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-253974"/>
            <a:ext cx="7016468" cy="4165978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n-GB" sz="2400" b="0" dirty="0"/>
          </a:p>
          <a:p>
            <a:r>
              <a:rPr lang="en-GB" sz="2400" b="1" u="sng" dirty="0">
                <a:solidFill>
                  <a:srgbClr val="FF0000"/>
                </a:solidFill>
              </a:rPr>
              <a:t>REWARDS</a:t>
            </a:r>
          </a:p>
          <a:p>
            <a:r>
              <a:rPr lang="en-GB" sz="2400" b="0" dirty="0" smtClean="0"/>
              <a:t>Dojos </a:t>
            </a:r>
          </a:p>
          <a:p>
            <a:r>
              <a:rPr lang="en-GB" sz="2400" dirty="0" smtClean="0"/>
              <a:t>Caught being Kind </a:t>
            </a:r>
            <a:endParaRPr lang="en-GB" sz="2400" b="0" dirty="0"/>
          </a:p>
          <a:p>
            <a:r>
              <a:rPr lang="en-GB" sz="2400" b="0" dirty="0"/>
              <a:t>Weekly Endeavour Certificate</a:t>
            </a:r>
          </a:p>
          <a:p>
            <a:r>
              <a:rPr lang="en-GB" sz="2400" b="0" dirty="0"/>
              <a:t>Celebration Assembly </a:t>
            </a:r>
            <a:endParaRPr lang="en-GB" sz="2400" dirty="0"/>
          </a:p>
          <a:p>
            <a:r>
              <a:rPr lang="en-GB" sz="2400" b="0" dirty="0" smtClean="0"/>
              <a:t>Postcards </a:t>
            </a:r>
          </a:p>
          <a:p>
            <a:r>
              <a:rPr lang="en-GB" sz="2400" dirty="0" smtClean="0"/>
              <a:t>Head Teacher awards </a:t>
            </a:r>
          </a:p>
          <a:p>
            <a:r>
              <a:rPr lang="en-GB" sz="2400" b="0" dirty="0" smtClean="0"/>
              <a:t>Outstanding Work </a:t>
            </a:r>
            <a:endParaRPr lang="en-GB" sz="2400" b="0" dirty="0"/>
          </a:p>
        </p:txBody>
      </p:sp>
      <p:pic>
        <p:nvPicPr>
          <p:cNvPr id="9218" name="Picture 2" descr="C:\Users\user\AppData\Local\Microsoft\Windows\INetCache\IE\IN16RDC8\MC900423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14" y="328782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AppData\Local\Microsoft\Windows\INetCache\IE\NKXOQG85\MC9004343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87" y="4149080"/>
            <a:ext cx="1455719" cy="22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4506810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GB" sz="2400" dirty="0">
                <a:solidFill>
                  <a:prstClr val="black"/>
                </a:solidFill>
              </a:rPr>
              <a:t>Thinking time – reflecting on the incident. Chill Out Zone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GB" sz="2400" dirty="0">
                <a:solidFill>
                  <a:prstClr val="black"/>
                </a:solidFill>
              </a:rPr>
              <a:t>Behaviour logs - not making the right choices on the playground or in assembly</a:t>
            </a:r>
          </a:p>
        </p:txBody>
      </p:sp>
    </p:spTree>
    <p:extLst>
      <p:ext uri="{BB962C8B-B14F-4D97-AF65-F5344CB8AC3E}">
        <p14:creationId xmlns:p14="http://schemas.microsoft.com/office/powerpoint/2010/main" val="5773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03" y="1305984"/>
            <a:ext cx="7902338" cy="439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3062" y="3600450"/>
            <a:ext cx="273440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0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10" y="1495765"/>
            <a:ext cx="3345904" cy="4144501"/>
          </a:xfrm>
          <a:prstGeom prst="rect">
            <a:avLst/>
          </a:prstGeom>
        </p:spPr>
      </p:pic>
      <p:sp>
        <p:nvSpPr>
          <p:cNvPr id="2" name="AutoShape 2" descr="Image result for ear clip ar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AutoShape 4" descr="Image result for ear clip ar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63" y="3670889"/>
            <a:ext cx="777020" cy="777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44" y="4059398"/>
            <a:ext cx="1164431" cy="1014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34" y="4701360"/>
            <a:ext cx="1657900" cy="1022960"/>
          </a:xfrm>
          <a:prstGeom prst="rect">
            <a:avLst/>
          </a:prstGeom>
        </p:spPr>
      </p:pic>
      <p:sp>
        <p:nvSpPr>
          <p:cNvPr id="9" name="AutoShape 7" descr="Image result for ear clip ar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9" y="2560755"/>
            <a:ext cx="1301261" cy="873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1" y="1495765"/>
            <a:ext cx="1360885" cy="8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52" y="1136650"/>
            <a:ext cx="834979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57" y="1126666"/>
            <a:ext cx="7950443" cy="4658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3848" y="1683727"/>
            <a:ext cx="357077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at Dorridge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4167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02002"/>
            <a:ext cx="7498080" cy="1143000"/>
          </a:xfrm>
        </p:spPr>
        <p:txBody>
          <a:bodyPr/>
          <a:lstStyle/>
          <a:p>
            <a:r>
              <a:rPr lang="en-GB" b="1" u="sng" dirty="0">
                <a:solidFill>
                  <a:srgbClr val="FF0000"/>
                </a:solidFill>
                <a:effectLst/>
              </a:rPr>
              <a:t>The Year </a:t>
            </a:r>
            <a:r>
              <a:rPr lang="en-GB" b="1" u="sng" dirty="0" smtClean="0">
                <a:solidFill>
                  <a:srgbClr val="FF0000"/>
                </a:solidFill>
                <a:effectLst/>
              </a:rPr>
              <a:t>4 </a:t>
            </a:r>
            <a:r>
              <a:rPr lang="en-GB" b="1" u="sng" dirty="0">
                <a:solidFill>
                  <a:srgbClr val="FF0000"/>
                </a:solidFill>
                <a:effectLst/>
              </a:rPr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72816"/>
            <a:ext cx="7520940" cy="4310608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400" b="0" dirty="0" smtClean="0"/>
              <a:t>Miss Lloyd (</a:t>
            </a:r>
            <a:r>
              <a:rPr lang="en-GB" sz="2400" dirty="0" smtClean="0"/>
              <a:t>4D</a:t>
            </a:r>
            <a:r>
              <a:rPr lang="en-GB" sz="2400" b="0" dirty="0" smtClean="0"/>
              <a:t>) </a:t>
            </a:r>
            <a:r>
              <a:rPr lang="en-GB" sz="2400" b="0" dirty="0"/>
              <a:t>Year </a:t>
            </a:r>
            <a:r>
              <a:rPr lang="en-GB" sz="2400" b="0" dirty="0" smtClean="0"/>
              <a:t>Leader and DPC Lead </a:t>
            </a:r>
            <a:endParaRPr lang="en-GB" sz="2400" b="0" dirty="0"/>
          </a:p>
          <a:p>
            <a:r>
              <a:rPr lang="en-GB" sz="2400" b="0" dirty="0" smtClean="0"/>
              <a:t>Mrs Nankivell (4P) Maths Support and Music Lead</a:t>
            </a:r>
            <a:endParaRPr lang="en-GB" sz="2400" b="0" dirty="0"/>
          </a:p>
          <a:p>
            <a:r>
              <a:rPr lang="en-GB" sz="2400" b="0" dirty="0" smtClean="0"/>
              <a:t>Miss Gee (4S)</a:t>
            </a:r>
          </a:p>
          <a:p>
            <a:r>
              <a:rPr lang="en-GB" sz="2400" b="0" dirty="0" smtClean="0"/>
              <a:t>Mrs Harden, TLSA</a:t>
            </a:r>
          </a:p>
          <a:p>
            <a:pPr marL="82296" indent="0">
              <a:buNone/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2286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848360" cy="1143000"/>
          </a:xfrm>
        </p:spPr>
        <p:txBody>
          <a:bodyPr/>
          <a:lstStyle/>
          <a:p>
            <a:r>
              <a:rPr lang="en-GB" b="1" u="sng" dirty="0">
                <a:solidFill>
                  <a:srgbClr val="FF0000"/>
                </a:solidFill>
                <a:effectLst/>
              </a:rPr>
              <a:t>English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73424"/>
            <a:ext cx="7704856" cy="5355976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Taught in classes </a:t>
            </a:r>
          </a:p>
          <a:p>
            <a:endParaRPr lang="en-GB" sz="2800" dirty="0"/>
          </a:p>
          <a:p>
            <a:r>
              <a:rPr lang="en-GB" sz="2900" dirty="0" smtClean="0"/>
              <a:t>Autumn Term: </a:t>
            </a:r>
          </a:p>
          <a:p>
            <a:r>
              <a:rPr lang="en-GB" sz="2900" b="0" dirty="0" smtClean="0"/>
              <a:t>The Promise by Nicola Davies </a:t>
            </a:r>
          </a:p>
          <a:p>
            <a:r>
              <a:rPr lang="en-GB" sz="2900" dirty="0" smtClean="0"/>
              <a:t>How to Train Your Dragon by Cressida Cowell </a:t>
            </a:r>
          </a:p>
          <a:p>
            <a:r>
              <a:rPr lang="en-US" sz="2900" dirty="0" smtClean="0"/>
              <a:t>Dare </a:t>
            </a:r>
            <a:r>
              <a:rPr lang="en-US" sz="2900" dirty="0"/>
              <a:t>to </a:t>
            </a:r>
            <a:r>
              <a:rPr lang="en-US" sz="2900" dirty="0" smtClean="0"/>
              <a:t>care: Pet Dragon </a:t>
            </a:r>
            <a:r>
              <a:rPr lang="en-US" sz="2900" dirty="0"/>
              <a:t>by M. P. Robertson and Sally </a:t>
            </a:r>
            <a:r>
              <a:rPr lang="en-US" sz="2900" dirty="0" err="1"/>
              <a:t>Symes</a:t>
            </a:r>
            <a:endParaRPr lang="en-GB" sz="2900" dirty="0" smtClean="0"/>
          </a:p>
          <a:p>
            <a:r>
              <a:rPr lang="en-GB" sz="2900" b="0" dirty="0" smtClean="0"/>
              <a:t>The Jabberwocky by Lewis Carroll </a:t>
            </a:r>
            <a:endParaRPr lang="en-GB" sz="2900" b="0" dirty="0"/>
          </a:p>
          <a:p>
            <a:endParaRPr lang="en-GB" sz="2800" dirty="0"/>
          </a:p>
          <a:p>
            <a:r>
              <a:rPr lang="en-GB" sz="2800" b="1" dirty="0"/>
              <a:t>Homework- </a:t>
            </a:r>
            <a:r>
              <a:rPr lang="en-GB" sz="2800" b="1" dirty="0" smtClean="0"/>
              <a:t>Deadline for this is a Friday.</a:t>
            </a:r>
            <a:endParaRPr lang="en-GB" sz="2800" b="1" dirty="0"/>
          </a:p>
          <a:p>
            <a:r>
              <a:rPr lang="en-GB" sz="2800" dirty="0"/>
              <a:t>Spellings every week, Monday to Thursday, Spelling test on Friday</a:t>
            </a:r>
          </a:p>
          <a:p>
            <a:r>
              <a:rPr lang="en-GB" sz="2800" b="0" dirty="0"/>
              <a:t>Alternating </a:t>
            </a:r>
            <a:r>
              <a:rPr lang="en-GB" sz="2800" b="0" dirty="0" smtClean="0"/>
              <a:t>comprehension/gra</a:t>
            </a:r>
            <a:r>
              <a:rPr lang="en-GB" sz="2800" dirty="0" smtClean="0"/>
              <a:t>mmar homework.</a:t>
            </a:r>
            <a:endParaRPr lang="en-GB" sz="2800" dirty="0"/>
          </a:p>
          <a:p>
            <a:r>
              <a:rPr lang="en-GB" sz="2800" b="0" dirty="0"/>
              <a:t>Spellings tailored to child’s abilities, but still exposed to </a:t>
            </a:r>
            <a:r>
              <a:rPr lang="en-GB" sz="2800" b="0"/>
              <a:t>Year </a:t>
            </a:r>
            <a:r>
              <a:rPr lang="en-GB" sz="2800" b="0" smtClean="0"/>
              <a:t>4 spellings </a:t>
            </a:r>
            <a:r>
              <a:rPr lang="en-GB" sz="2800" b="0" dirty="0"/>
              <a:t>for vocabulary</a:t>
            </a:r>
          </a:p>
          <a:p>
            <a:pPr marL="82296" indent="0">
              <a:buNone/>
            </a:pPr>
            <a:r>
              <a:rPr lang="en-GB" sz="2800" b="0" dirty="0" smtClean="0"/>
              <a:t> </a:t>
            </a:r>
            <a:endParaRPr lang="en-GB" sz="2800" b="0" dirty="0"/>
          </a:p>
        </p:txBody>
      </p:sp>
      <p:sp>
        <p:nvSpPr>
          <p:cNvPr id="4" name="AutoShape 2" descr="How To Train Your Dragon: Book 1 : Cowell, Cressida: Amazon.co.uk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46084"/>
            <a:ext cx="1607815" cy="245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450" y="732390"/>
            <a:ext cx="1563291" cy="16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0000"/>
                </a:solidFill>
                <a:effectLst/>
              </a:rPr>
              <a:t>Reading</a:t>
            </a:r>
            <a:r>
              <a:rPr lang="en-GB" u="sng" dirty="0">
                <a:solidFill>
                  <a:srgbClr val="0070C0"/>
                </a:solidFill>
              </a:rPr>
              <a:t> 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33" y="1394403"/>
            <a:ext cx="7498080" cy="5221560"/>
          </a:xfrm>
        </p:spPr>
        <p:txBody>
          <a:bodyPr>
            <a:noAutofit/>
          </a:bodyPr>
          <a:lstStyle/>
          <a:p>
            <a:r>
              <a:rPr lang="en-GB" sz="1800" b="0" u="sng" dirty="0"/>
              <a:t>In school:</a:t>
            </a:r>
          </a:p>
          <a:p>
            <a:pPr>
              <a:buFontTx/>
              <a:buChar char="-"/>
            </a:pPr>
            <a:r>
              <a:rPr lang="en-GB" sz="1800" dirty="0"/>
              <a:t>Reading Time, whole class shared reading, discussing and reading the texts over a term.</a:t>
            </a:r>
          </a:p>
          <a:p>
            <a:pPr>
              <a:buFontTx/>
              <a:buChar char="-"/>
            </a:pPr>
            <a:r>
              <a:rPr lang="en-GB" sz="1800" dirty="0"/>
              <a:t>Example texts</a:t>
            </a:r>
          </a:p>
          <a:p>
            <a:pPr>
              <a:buFontTx/>
              <a:buChar char="-"/>
            </a:pPr>
            <a:r>
              <a:rPr lang="en-GB" sz="1800" dirty="0" smtClean="0"/>
              <a:t>The Lion, The Witch and The Wardrobe, Charlotte’s Webb and </a:t>
            </a:r>
            <a:r>
              <a:rPr lang="en-GB" sz="1800" dirty="0" err="1" smtClean="0"/>
              <a:t>Varjak</a:t>
            </a:r>
            <a:r>
              <a:rPr lang="en-GB" sz="1800" dirty="0" smtClean="0"/>
              <a:t> Paw.</a:t>
            </a:r>
            <a:endParaRPr lang="en-GB" sz="1800" dirty="0"/>
          </a:p>
          <a:p>
            <a:pPr>
              <a:buFontTx/>
              <a:buChar char="-"/>
            </a:pPr>
            <a:r>
              <a:rPr lang="en-GB" sz="1800" b="0" u="sng" dirty="0"/>
              <a:t>At home:</a:t>
            </a:r>
          </a:p>
          <a:p>
            <a:pPr>
              <a:buFontTx/>
              <a:buChar char="-"/>
            </a:pPr>
            <a:r>
              <a:rPr lang="en-GB" sz="1800" b="0" dirty="0"/>
              <a:t>Daily reading at home, please discuss their reading with your child. Record and sign in the Home School Organiser</a:t>
            </a:r>
          </a:p>
          <a:p>
            <a:r>
              <a:rPr lang="en-GB" sz="1800" b="0" dirty="0" smtClean="0"/>
              <a:t>Half termly Reading Assembly </a:t>
            </a:r>
            <a:endParaRPr lang="en-GB" sz="1800" b="0" dirty="0"/>
          </a:p>
          <a:p>
            <a:r>
              <a:rPr lang="en-GB" sz="1800" dirty="0" smtClean="0"/>
              <a:t>Teachers will </a:t>
            </a:r>
            <a:r>
              <a:rPr lang="en-GB" sz="1800" dirty="0"/>
              <a:t>check this weekly, </a:t>
            </a:r>
            <a:r>
              <a:rPr lang="en-GB" sz="1800" dirty="0" smtClean="0"/>
              <a:t>record, </a:t>
            </a:r>
            <a:r>
              <a:rPr lang="en-GB" sz="1800" dirty="0"/>
              <a:t>and </a:t>
            </a:r>
            <a:r>
              <a:rPr lang="en-GB" sz="1800" dirty="0" smtClean="0"/>
              <a:t>a message sent </a:t>
            </a:r>
            <a:r>
              <a:rPr lang="en-GB" sz="1800" dirty="0"/>
              <a:t>home if reading is not done or </a:t>
            </a:r>
            <a:r>
              <a:rPr lang="en-GB" sz="1800" dirty="0" smtClean="0"/>
              <a:t>recorded. </a:t>
            </a:r>
            <a:endParaRPr lang="en-GB" sz="1800" dirty="0"/>
          </a:p>
          <a:p>
            <a:r>
              <a:rPr lang="en-GB" sz="1800" b="0" dirty="0"/>
              <a:t>Children will be rewarded with </a:t>
            </a:r>
            <a:r>
              <a:rPr lang="en-GB" sz="1800" dirty="0" smtClean="0"/>
              <a:t>dojos and raffle tickets </a:t>
            </a:r>
          </a:p>
          <a:p>
            <a:r>
              <a:rPr lang="en-GB" sz="1800" dirty="0" smtClean="0"/>
              <a:t>Children should have a reading stage book and a library book. Teachers will move children to the next stage when appropriate and at their discretion. </a:t>
            </a:r>
            <a:endParaRPr lang="en-GB" sz="1800" dirty="0"/>
          </a:p>
        </p:txBody>
      </p:sp>
      <p:pic>
        <p:nvPicPr>
          <p:cNvPr id="4098" name="Picture 2" descr="C:\Users\user\AppData\Local\Microsoft\Windows\INetCache\IE\FMCZ34LC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88640"/>
            <a:ext cx="1728192" cy="15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80963"/>
            <a:ext cx="43434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 dirty="0">
                <a:solidFill>
                  <a:srgbClr val="FF0000"/>
                </a:solidFill>
                <a:effectLst/>
              </a:rPr>
              <a:t>Maths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GB" sz="2800" dirty="0"/>
          </a:p>
          <a:p>
            <a:pPr marL="82296" indent="0">
              <a:buNone/>
            </a:pPr>
            <a:r>
              <a:rPr lang="en-GB" sz="2800" dirty="0" smtClean="0"/>
              <a:t> </a:t>
            </a:r>
            <a:endParaRPr lang="en-GB" sz="2800" dirty="0"/>
          </a:p>
          <a:p>
            <a:pPr marL="82296" indent="0">
              <a:buNone/>
            </a:pPr>
            <a:r>
              <a:rPr lang="en-GB" sz="2800" dirty="0"/>
              <a:t>Following White Rose mastery planning</a:t>
            </a:r>
            <a:r>
              <a:rPr lang="en-GB" sz="2800" dirty="0" smtClean="0"/>
              <a:t>,.</a:t>
            </a:r>
            <a:endParaRPr lang="en-GB" sz="2800" b="0" dirty="0"/>
          </a:p>
          <a:p>
            <a:pPr marL="82296" indent="0">
              <a:buNone/>
            </a:pPr>
            <a:r>
              <a:rPr lang="en-GB" sz="2800" b="0" dirty="0"/>
              <a:t>Homework:</a:t>
            </a:r>
          </a:p>
          <a:p>
            <a:pPr>
              <a:buFontTx/>
              <a:buChar char="-"/>
            </a:pPr>
            <a:r>
              <a:rPr lang="en-GB" sz="2800" b="0" dirty="0"/>
              <a:t>Given out on Tuesday</a:t>
            </a:r>
          </a:p>
          <a:p>
            <a:pPr>
              <a:buFontTx/>
              <a:buChar char="-"/>
            </a:pPr>
            <a:r>
              <a:rPr lang="en-GB" sz="2800" b="0" dirty="0"/>
              <a:t>Mathletics which </a:t>
            </a:r>
            <a:r>
              <a:rPr lang="en-GB" sz="2800" dirty="0"/>
              <a:t>results and completion will be monitored</a:t>
            </a:r>
          </a:p>
          <a:p>
            <a:pPr>
              <a:buFontTx/>
              <a:buChar char="-"/>
            </a:pPr>
            <a:r>
              <a:rPr lang="en-GB" sz="2800" dirty="0"/>
              <a:t>TT Rock Stars </a:t>
            </a:r>
          </a:p>
          <a:p>
            <a:pPr>
              <a:buFontTx/>
              <a:buChar char="-"/>
            </a:pPr>
            <a:r>
              <a:rPr lang="en-GB" sz="2800" dirty="0" smtClean="0"/>
              <a:t>Children have their passwords in HSO’s.</a:t>
            </a:r>
            <a:endParaRPr lang="en-GB" sz="2800" b="0" dirty="0"/>
          </a:p>
        </p:txBody>
      </p:sp>
      <p:pic>
        <p:nvPicPr>
          <p:cNvPr id="5122" name="Picture 2" descr="C:\Users\user\AppData\Local\Microsoft\Windows\INetCache\IE\NKXOQG85\MC900332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8240"/>
            <a:ext cx="1667337" cy="151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Multiplication Tables Check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43000"/>
            <a:ext cx="7746064" cy="571500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en-GB" sz="4400" dirty="0" smtClean="0"/>
              <a:t>- Tests children’s multiplication knowledge and fluency. </a:t>
            </a:r>
          </a:p>
          <a:p>
            <a:pPr marL="82296" indent="0">
              <a:buNone/>
            </a:pPr>
            <a:r>
              <a:rPr lang="en-GB" sz="4400" dirty="0" smtClean="0"/>
              <a:t>- 25 questions, 6 seconds to answer each question. </a:t>
            </a:r>
          </a:p>
          <a:p>
            <a:endParaRPr lang="en-GB" dirty="0" smtClean="0">
              <a:hlinkClick r:id="rId3"/>
            </a:endParaRPr>
          </a:p>
          <a:p>
            <a:pPr marL="82296" indent="0" fontAlgn="t">
              <a:buNone/>
            </a:pPr>
            <a:r>
              <a:rPr lang="en-US" sz="3800" b="1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en-US" sz="3800" b="1" dirty="0">
                <a:solidFill>
                  <a:srgbClr val="FF0000"/>
                </a:solidFill>
                <a:hlinkClick r:id="rId4"/>
              </a:rPr>
              <a:t>://www.timestables.co.uk</a:t>
            </a:r>
            <a:r>
              <a:rPr lang="en-US" sz="3800" dirty="0"/>
              <a:t>   - Pupils can access different games and tests for all times tables. This website also has a replica of the MTC, which can be found on the menu.</a:t>
            </a:r>
          </a:p>
          <a:p>
            <a:pPr marL="82296" indent="0" fontAlgn="t">
              <a:buNone/>
            </a:pPr>
            <a:endParaRPr lang="en-US" sz="3800" dirty="0"/>
          </a:p>
          <a:p>
            <a:pPr marL="82296" indent="0" fontAlgn="t">
              <a:buNone/>
            </a:pPr>
            <a:r>
              <a:rPr lang="en-US" sz="3800" b="1" dirty="0">
                <a:hlinkClick r:id="rId5"/>
              </a:rPr>
              <a:t>https://www.theschoolrun.com/maths/times-tables</a:t>
            </a:r>
            <a:r>
              <a:rPr lang="en-US" sz="3800" dirty="0"/>
              <a:t>   - This website has lots of free resources for supporting times tables recall</a:t>
            </a:r>
            <a:r>
              <a:rPr lang="en-US" sz="3800" dirty="0" smtClean="0"/>
              <a:t>.</a:t>
            </a:r>
          </a:p>
          <a:p>
            <a:pPr marL="82296" indent="0" fontAlgn="t">
              <a:buNone/>
            </a:pPr>
            <a:r>
              <a:rPr lang="en-US" sz="3800" dirty="0"/>
              <a:t> </a:t>
            </a:r>
          </a:p>
          <a:p>
            <a:pPr marL="82296" indent="0" fontAlgn="t">
              <a:buNone/>
            </a:pPr>
            <a:r>
              <a:rPr lang="en-US" sz="3800" b="1" dirty="0">
                <a:hlinkClick r:id="rId6"/>
              </a:rPr>
              <a:t>https://www.topmarks.co.uk/maths-games/7-11-years/times-tables</a:t>
            </a:r>
            <a:r>
              <a:rPr lang="en-US" sz="3800" b="1" dirty="0"/>
              <a:t> </a:t>
            </a:r>
            <a:endParaRPr lang="en-US" sz="3800" dirty="0"/>
          </a:p>
          <a:p>
            <a:pPr marL="82296" indent="0" fontAlgn="t">
              <a:buNone/>
            </a:pPr>
            <a:r>
              <a:rPr lang="en-US" sz="3800" dirty="0"/>
              <a:t> </a:t>
            </a:r>
            <a:endParaRPr lang="en-US" sz="3800" dirty="0" smtClean="0"/>
          </a:p>
          <a:p>
            <a:pPr marL="82296" indent="0" fontAlgn="t">
              <a:buNone/>
            </a:pPr>
            <a:r>
              <a:rPr lang="en-US" sz="3800" dirty="0" smtClean="0"/>
              <a:t>Times </a:t>
            </a:r>
            <a:r>
              <a:rPr lang="en-US" sz="3800" dirty="0"/>
              <a:t>Tables songs are available on </a:t>
            </a:r>
            <a:r>
              <a:rPr lang="en-US" sz="3800" b="1" dirty="0"/>
              <a:t>YouTube</a:t>
            </a:r>
            <a:r>
              <a:rPr lang="en-US" sz="3800" dirty="0"/>
              <a:t> or the </a:t>
            </a:r>
            <a:r>
              <a:rPr lang="en-US" sz="3800" b="1" dirty="0"/>
              <a:t>BBC </a:t>
            </a:r>
            <a:r>
              <a:rPr lang="en-US" sz="3800" b="1" i="1" dirty="0"/>
              <a:t>Super Movers</a:t>
            </a:r>
            <a:r>
              <a:rPr lang="en-US" sz="3800" dirty="0"/>
              <a:t> songs which your child will have used in class.</a:t>
            </a:r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r>
              <a:rPr lang="en-GB" sz="4400" dirty="0">
                <a:hlinkClick r:id="rId3"/>
              </a:rPr>
              <a:t>https://youtu.be/GhAJMJUsAac</a:t>
            </a:r>
            <a:r>
              <a:rPr lang="en-GB" sz="4400" dirty="0"/>
              <a:t> </a:t>
            </a:r>
          </a:p>
          <a:p>
            <a:pPr marL="82296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316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  <a:effectLst/>
              </a:rPr>
              <a:t>DPC </a:t>
            </a:r>
            <a:r>
              <a:rPr lang="en-GB" b="1" u="sng" dirty="0">
                <a:solidFill>
                  <a:srgbClr val="FF0000"/>
                </a:solidFill>
                <a:effectLst/>
              </a:rPr>
              <a:t>UNITS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268760"/>
            <a:ext cx="752094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0" u="sng" dirty="0"/>
              <a:t>Autumn</a:t>
            </a:r>
          </a:p>
          <a:p>
            <a:pPr marL="0" indent="0" algn="ctr">
              <a:buNone/>
            </a:pPr>
            <a:r>
              <a:rPr lang="en-GB" sz="2400" dirty="0" smtClean="0"/>
              <a:t>Brainwaves </a:t>
            </a:r>
          </a:p>
          <a:p>
            <a:pPr marL="0" indent="0" algn="ctr">
              <a:buNone/>
            </a:pPr>
            <a:r>
              <a:rPr lang="en-GB" sz="2400" dirty="0" smtClean="0"/>
              <a:t>Footprints from the Past </a:t>
            </a:r>
            <a:endParaRPr lang="en-GB" sz="2400" dirty="0"/>
          </a:p>
          <a:p>
            <a:pPr marL="0" indent="0" algn="ctr">
              <a:buNone/>
            </a:pPr>
            <a:endParaRPr lang="en-GB" sz="2400" u="sng" dirty="0"/>
          </a:p>
          <a:p>
            <a:pPr marL="0" indent="0" algn="ctr">
              <a:buNone/>
            </a:pPr>
            <a:r>
              <a:rPr lang="en-GB" sz="2400" b="0" u="sng" dirty="0" smtClean="0"/>
              <a:t>Spring</a:t>
            </a:r>
            <a:endParaRPr lang="en-GB" sz="2400" b="0" u="sng" dirty="0"/>
          </a:p>
          <a:p>
            <a:pPr marL="0" indent="0" algn="ctr">
              <a:buNone/>
            </a:pPr>
            <a:r>
              <a:rPr lang="en-GB" sz="2400" dirty="0" smtClean="0"/>
              <a:t>Active Planet </a:t>
            </a:r>
          </a:p>
          <a:p>
            <a:pPr marL="0" indent="0" algn="ctr">
              <a:buNone/>
            </a:pPr>
            <a:r>
              <a:rPr lang="en-GB" sz="2400" b="0" u="sng" dirty="0" smtClean="0"/>
              <a:t>(Earthquakes, volcanoes and tsunamis) </a:t>
            </a:r>
            <a:endParaRPr lang="en-GB" sz="2400" b="0" u="sng" dirty="0"/>
          </a:p>
          <a:p>
            <a:pPr marL="0" indent="0" algn="ctr">
              <a:buNone/>
            </a:pPr>
            <a:endParaRPr lang="en-GB" sz="2400" b="0" u="sng" dirty="0" smtClean="0"/>
          </a:p>
          <a:p>
            <a:pPr marL="0" indent="0" algn="ctr">
              <a:buNone/>
            </a:pPr>
            <a:r>
              <a:rPr lang="en-GB" sz="2400" b="0" u="sng" dirty="0" smtClean="0"/>
              <a:t>Summer</a:t>
            </a:r>
            <a:endParaRPr lang="en-GB" sz="2400" b="0" u="sng" dirty="0"/>
          </a:p>
          <a:p>
            <a:pPr marL="0" indent="0" algn="ctr">
              <a:buNone/>
            </a:pPr>
            <a:r>
              <a:rPr lang="en-GB" sz="2400" dirty="0"/>
              <a:t>The Great,  The Bold and The Brave </a:t>
            </a:r>
          </a:p>
          <a:p>
            <a:pPr marL="0" indent="0" algn="ctr">
              <a:buNone/>
            </a:pPr>
            <a:r>
              <a:rPr lang="en-GB" sz="2400" dirty="0"/>
              <a:t>(Romans, Celts, Anglo Saxons and Vikings)</a:t>
            </a:r>
          </a:p>
        </p:txBody>
      </p:sp>
    </p:spTree>
    <p:extLst>
      <p:ext uri="{BB962C8B-B14F-4D97-AF65-F5344CB8AC3E}">
        <p14:creationId xmlns:p14="http://schemas.microsoft.com/office/powerpoint/2010/main" val="26882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solidFill>
                  <a:srgbClr val="FF0000"/>
                </a:solidFill>
                <a:effectLst/>
              </a:rPr>
              <a:t>Trips and </a:t>
            </a:r>
            <a:r>
              <a:rPr lang="en-GB" b="1" u="sng" dirty="0" smtClean="0">
                <a:solidFill>
                  <a:srgbClr val="FF0000"/>
                </a:solidFill>
                <a:effectLst/>
              </a:rPr>
              <a:t>Events</a:t>
            </a:r>
            <a:endParaRPr lang="en-GB" b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600" y="1556792"/>
            <a:ext cx="7642096" cy="291730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GB" b="1" u="sng" dirty="0" smtClean="0"/>
              <a:t>Autumn Term </a:t>
            </a:r>
          </a:p>
          <a:p>
            <a:pPr marL="82296" indent="0">
              <a:buNone/>
            </a:pPr>
            <a:r>
              <a:rPr lang="en-GB" dirty="0" smtClean="0"/>
              <a:t>- Oxford History Museum </a:t>
            </a:r>
          </a:p>
          <a:p>
            <a:pPr marL="82296" indent="0">
              <a:buNone/>
            </a:pPr>
            <a:r>
              <a:rPr lang="en-GB" dirty="0" smtClean="0"/>
              <a:t>- Visit from Teach Rex </a:t>
            </a:r>
          </a:p>
          <a:p>
            <a:pPr marL="82296" indent="0">
              <a:buNone/>
            </a:pPr>
            <a:r>
              <a:rPr lang="en-GB" dirty="0" smtClean="0"/>
              <a:t>- Pantomime  </a:t>
            </a:r>
          </a:p>
          <a:p>
            <a:pPr>
              <a:buFontTx/>
              <a:buChar char="-"/>
            </a:pPr>
            <a:r>
              <a:rPr lang="en-GB" dirty="0" smtClean="0"/>
              <a:t>Christmas Production</a:t>
            </a:r>
          </a:p>
          <a:p>
            <a:pPr>
              <a:buFontTx/>
              <a:buChar char="-"/>
            </a:pPr>
            <a:r>
              <a:rPr lang="en-GB" dirty="0" smtClean="0"/>
              <a:t>Guitar Lessons  </a:t>
            </a:r>
            <a:endParaRPr lang="en-GB" dirty="0"/>
          </a:p>
          <a:p>
            <a:pPr marL="82296" indent="0">
              <a:buNone/>
            </a:pPr>
            <a:endParaRPr lang="en-GB" b="0" dirty="0"/>
          </a:p>
          <a:p>
            <a:pPr marL="82296" indent="0">
              <a:buNone/>
            </a:pPr>
            <a:r>
              <a:rPr lang="en-GB" b="0" dirty="0" smtClean="0"/>
              <a:t>Spring and Summer trips to </a:t>
            </a:r>
            <a:r>
              <a:rPr lang="en-GB" b="0" dirty="0"/>
              <a:t>be arranged and </a:t>
            </a:r>
            <a:r>
              <a:rPr lang="en-GB" b="0" dirty="0" smtClean="0"/>
              <a:t>confirmed.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773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6469</TotalTime>
  <Words>703</Words>
  <Application>Microsoft Office PowerPoint</Application>
  <PresentationFormat>On-screen Show (4:3)</PresentationFormat>
  <Paragraphs>130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Verdana</vt:lpstr>
      <vt:lpstr>Wingdings 2</vt:lpstr>
      <vt:lpstr>Solstice</vt:lpstr>
      <vt:lpstr>1_Office Theme</vt:lpstr>
      <vt:lpstr>Welcome to Year 4 at  Dorridge Primary School</vt:lpstr>
      <vt:lpstr>The Year 4 Team</vt:lpstr>
      <vt:lpstr>English </vt:lpstr>
      <vt:lpstr>Reading  </vt:lpstr>
      <vt:lpstr>PowerPoint Presentation</vt:lpstr>
      <vt:lpstr>Maths </vt:lpstr>
      <vt:lpstr>Multiplication Tables Check </vt:lpstr>
      <vt:lpstr>DPC UNITS </vt:lpstr>
      <vt:lpstr>Trips and Events</vt:lpstr>
      <vt:lpstr>PE</vt:lpstr>
      <vt:lpstr>Home School Organiser</vt:lpstr>
      <vt:lpstr>PowerPoint Presentation</vt:lpstr>
      <vt:lpstr>   Sanctions  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The Oaklands Primary School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 at Dorridge Primary School</dc:title>
  <dc:creator>user</dc:creator>
  <cp:lastModifiedBy>Gemma Price</cp:lastModifiedBy>
  <cp:revision>79</cp:revision>
  <cp:lastPrinted>2016-09-16T10:45:07Z</cp:lastPrinted>
  <dcterms:created xsi:type="dcterms:W3CDTF">2016-09-14T23:52:52Z</dcterms:created>
  <dcterms:modified xsi:type="dcterms:W3CDTF">2023-09-15T07:08:17Z</dcterms:modified>
</cp:coreProperties>
</file>